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379" r:id="rId3"/>
    <p:sldId id="380" r:id="rId4"/>
    <p:sldId id="299" r:id="rId5"/>
    <p:sldId id="381" r:id="rId6"/>
    <p:sldId id="378" r:id="rId7"/>
    <p:sldId id="266" r:id="rId8"/>
    <p:sldId id="312" r:id="rId9"/>
    <p:sldId id="313" r:id="rId10"/>
    <p:sldId id="270" r:id="rId11"/>
    <p:sldId id="345" r:id="rId12"/>
    <p:sldId id="343" r:id="rId13"/>
    <p:sldId id="356" r:id="rId14"/>
    <p:sldId id="344" r:id="rId15"/>
    <p:sldId id="353" r:id="rId16"/>
    <p:sldId id="374" r:id="rId17"/>
    <p:sldId id="284" r:id="rId18"/>
    <p:sldId id="317" r:id="rId19"/>
    <p:sldId id="315" r:id="rId20"/>
    <p:sldId id="281" r:id="rId21"/>
    <p:sldId id="358" r:id="rId22"/>
    <p:sldId id="376" r:id="rId23"/>
    <p:sldId id="359" r:id="rId24"/>
    <p:sldId id="361" r:id="rId25"/>
    <p:sldId id="282" r:id="rId26"/>
    <p:sldId id="360" r:id="rId27"/>
    <p:sldId id="289" r:id="rId28"/>
    <p:sldId id="362" r:id="rId29"/>
    <p:sldId id="363" r:id="rId30"/>
    <p:sldId id="364" r:id="rId31"/>
    <p:sldId id="369" r:id="rId32"/>
    <p:sldId id="290" r:id="rId33"/>
    <p:sldId id="293" r:id="rId34"/>
    <p:sldId id="295" r:id="rId35"/>
    <p:sldId id="297" r:id="rId36"/>
    <p:sldId id="370" r:id="rId37"/>
    <p:sldId id="371" r:id="rId38"/>
    <p:sldId id="373" r:id="rId39"/>
    <p:sldId id="392" r:id="rId40"/>
    <p:sldId id="393" r:id="rId41"/>
    <p:sldId id="394" r:id="rId42"/>
    <p:sldId id="395" r:id="rId43"/>
    <p:sldId id="396" r:id="rId44"/>
    <p:sldId id="397" r:id="rId45"/>
    <p:sldId id="398" r:id="rId46"/>
    <p:sldId id="406" r:id="rId47"/>
    <p:sldId id="399" r:id="rId48"/>
    <p:sldId id="400" r:id="rId49"/>
    <p:sldId id="401" r:id="rId50"/>
    <p:sldId id="402" r:id="rId51"/>
    <p:sldId id="403" r:id="rId52"/>
    <p:sldId id="404" r:id="rId53"/>
    <p:sldId id="382" r:id="rId54"/>
    <p:sldId id="405" r:id="rId5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00F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27F97BB-C833-4FB7-BDE5-3F7075034690}" styleName="Tema Uygulanmış Stil 2 - Vurgu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Orta Stil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Orta Stil 1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Orta Stil 4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Orta Stil 4 - Vurgu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4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80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C7AAD-C2F5-405F-9B24-DDC0AD371E17}" type="datetimeFigureOut">
              <a:rPr lang="tr-TR" smtClean="0"/>
              <a:pPr/>
              <a:t>26.09.2019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9C8405-11A5-460F-A882-FE7749F5D7D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1702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65FB4AE-7F7C-419B-AA87-D053F07FD8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7EC6BEAD-1350-4869-AECB-9051424E31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0841124-7054-4B3E-9E7F-EEE319EB9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B7042-F219-4E81-A852-48CC606BAE97}" type="datetimeFigureOut">
              <a:rPr lang="tr-TR" smtClean="0"/>
              <a:pPr/>
              <a:t>26.09.2019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A2CC73D-6DDE-44EF-95BB-070BBC3B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BB41465-4689-447C-8151-5AD9D9241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B5AD-94F5-44A9-AD03-8E190040502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8145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D5FC93B-D095-4493-9E18-54ED3803B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FF8C8C8-C04F-4F32-90FE-603B2C37B2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DA54413-7F75-4CC8-AC90-0A0E1A0B0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B7042-F219-4E81-A852-48CC606BAE97}" type="datetimeFigureOut">
              <a:rPr lang="tr-TR" smtClean="0"/>
              <a:pPr/>
              <a:t>26.09.2019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3869AA6-8F1F-4976-90A2-218557EE7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F9D1C38-4EF0-458B-B7D1-E7C61B421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B5AD-94F5-44A9-AD03-8E190040502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4577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C88BFE7-4DFA-4E34-847F-1E510D53D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64B1187-E481-4A27-8B81-0FC6FFD5E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D548C4B-CDB2-4BF3-958E-63EF6B35C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B7042-F219-4E81-A852-48CC606BAE97}" type="datetimeFigureOut">
              <a:rPr lang="tr-TR" smtClean="0"/>
              <a:pPr/>
              <a:t>26.09.2019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711521C-E01F-4C69-94CC-57EE14A15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9FFDCCE-1A88-4A80-ADAA-8F6D59E39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B5AD-94F5-44A9-AD03-8E190040502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360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EF83438-058C-4F1C-A62C-A4F8BF337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10AA120-E080-44BF-91C1-18E337008D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6D7D7E4-E75A-485E-AE17-8A9A11614B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933AA54-939A-4DFA-9E80-3B99C2511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B7042-F219-4E81-A852-48CC606BAE97}" type="datetimeFigureOut">
              <a:rPr lang="tr-TR" smtClean="0"/>
              <a:pPr/>
              <a:t>26.09.2019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29C507E-29EE-4616-8099-687DDC487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54B057F-230D-42F4-BC5E-D6DEE516B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B5AD-94F5-44A9-AD03-8E190040502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7689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D838289-8D83-48FF-B244-633695EAB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D5A49D6-6792-4D32-8DB9-3A89A422E6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230D6D3-E893-494F-BCBD-0EF2C4BFB7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067FEB7B-2EF9-4ACD-A8DE-DDF827C1DA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5FDC2834-7504-401A-8B5E-2AD7831707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7E33038F-5039-4FB7-95B8-061D4ABC7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B7042-F219-4E81-A852-48CC606BAE97}" type="datetimeFigureOut">
              <a:rPr lang="tr-TR" smtClean="0"/>
              <a:pPr/>
              <a:t>26.09.2019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1819743B-DDCD-472C-B322-E14104B0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83821A87-7092-4A72-B67C-DDE98BE7D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B5AD-94F5-44A9-AD03-8E190040502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1165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B07CECC-0C90-4D3F-BC3F-B0CB2B474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717F7851-F4FF-446D-9DFB-B24AD035C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B7042-F219-4E81-A852-48CC606BAE97}" type="datetimeFigureOut">
              <a:rPr lang="tr-TR" smtClean="0"/>
              <a:pPr/>
              <a:t>26.09.2019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9E94C12-A185-4976-B824-D7E0916B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29578C3-38BD-4161-9514-720046F55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B5AD-94F5-44A9-AD03-8E190040502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1323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7C5AE816-F126-4EC2-83C2-AFE1CA237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B7042-F219-4E81-A852-48CC606BAE97}" type="datetimeFigureOut">
              <a:rPr lang="tr-TR" smtClean="0"/>
              <a:pPr/>
              <a:t>26.09.2019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1CAECC26-8D83-4119-AFE7-5CA255026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FDC5B9C-036C-437A-AF21-B48FF6525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B5AD-94F5-44A9-AD03-8E190040502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7449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9E0313E-D7FA-4DF7-88E0-E20277413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8874FDB-E9B3-404E-9BBD-6F3346218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BA53D416-C559-481F-A166-DDDA56900D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4D6FE7B-0E78-4615-91C1-2ADD0439E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B7042-F219-4E81-A852-48CC606BAE97}" type="datetimeFigureOut">
              <a:rPr lang="tr-TR" smtClean="0"/>
              <a:pPr/>
              <a:t>26.09.2019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0F58AE4-9F74-44D1-85C0-61F02E8C7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22530CD-B4C6-418F-9700-A93D83A8A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B5AD-94F5-44A9-AD03-8E190040502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3512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A9FB314-DC43-4188-B9C7-EB4397885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9034717-AB67-4EE1-9A67-D13EEAE857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BC1B110E-582E-4FE7-BE32-14E0FA47D5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BEC254B-6EEB-4872-BCE6-A8E3996D4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B7042-F219-4E81-A852-48CC606BAE97}" type="datetimeFigureOut">
              <a:rPr lang="tr-TR" smtClean="0"/>
              <a:pPr/>
              <a:t>26.09.2019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C37E948-EEB9-4530-A3D1-286AEDE6D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86C4F66-ADBE-4E17-A31E-8F92E604D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B5AD-94F5-44A9-AD03-8E190040502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6317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05ADEFD-7CC6-4E32-AC76-CB54C0EAA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599E934-FDDB-43F5-B1A5-B249D6F5A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62E4111-8DFE-4BC1-8EF3-CCA7F1A28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B7042-F219-4E81-A852-48CC606BAE97}" type="datetimeFigureOut">
              <a:rPr lang="tr-TR" smtClean="0"/>
              <a:pPr/>
              <a:t>26.09.2019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9AEB022-ADE5-45B6-830C-FB9FD9832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B61FE9C-6B0F-4DE9-98D9-4CA847452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B5AD-94F5-44A9-AD03-8E190040502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8437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544A1E3A-7ABA-4971-988E-E7E2B60128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175FC48-CFCE-42BA-89A4-7790F61926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36A4C1E-73BE-4020-8D55-61D36439A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B7042-F219-4E81-A852-48CC606BAE97}" type="datetimeFigureOut">
              <a:rPr lang="tr-TR" smtClean="0"/>
              <a:pPr/>
              <a:t>26.09.2019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5437C18-412F-4260-8B59-BD7C21EEA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07E6ED0-9CA6-44BB-A687-A6C860769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B5AD-94F5-44A9-AD03-8E190040502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6556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4FC54310-1783-4E76-8005-0EC97C4FF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5C03B71-2CA6-4CAC-A4FA-C04EB1D6E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8ACA072-25C0-48FF-BEE9-128FC0A3F4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B7042-F219-4E81-A852-48CC606BAE97}" type="datetimeFigureOut">
              <a:rPr lang="tr-TR" smtClean="0"/>
              <a:pPr/>
              <a:t>26.09.2019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1F1E3FC-F93D-4535-9FAD-6D5D507B47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1E7FFE1-BA83-4044-8C22-FD88FC3787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FB5AD-94F5-44A9-AD03-8E190040502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230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FE71439-95E6-4F64-B504-9187CA67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550" y="1234580"/>
            <a:ext cx="11010900" cy="5003203"/>
          </a:xfrm>
        </p:spPr>
        <p:txBody>
          <a:bodyPr>
            <a:noAutofit/>
          </a:bodyPr>
          <a:lstStyle/>
          <a:p>
            <a:r>
              <a:rPr lang="tr-TR" sz="4000" b="1" dirty="0" smtClean="0">
                <a:solidFill>
                  <a:srgbClr val="0000FF"/>
                </a:solidFill>
              </a:rPr>
              <a:t/>
            </a:r>
            <a:br>
              <a:rPr lang="tr-TR" sz="4000" b="1" dirty="0" smtClean="0">
                <a:solidFill>
                  <a:srgbClr val="0000FF"/>
                </a:solidFill>
              </a:rPr>
            </a:br>
            <a:r>
              <a:rPr lang="tr-TR" sz="4000" b="1" dirty="0" smtClean="0">
                <a:solidFill>
                  <a:srgbClr val="0000FF"/>
                </a:solidFill>
              </a:rPr>
              <a:t/>
            </a:r>
            <a:br>
              <a:rPr lang="tr-TR" sz="4000" b="1" dirty="0" smtClean="0">
                <a:solidFill>
                  <a:srgbClr val="0000FF"/>
                </a:solidFill>
              </a:rPr>
            </a:br>
            <a:r>
              <a:rPr lang="tr-TR" sz="4800" dirty="0" smtClean="0">
                <a:latin typeface="+mn-lt"/>
              </a:rPr>
              <a:t/>
            </a:r>
            <a:br>
              <a:rPr lang="tr-TR" sz="4800" dirty="0" smtClean="0">
                <a:latin typeface="+mn-lt"/>
              </a:rPr>
            </a:br>
            <a:r>
              <a:rPr lang="tr-TR" sz="4800" dirty="0" smtClean="0">
                <a:solidFill>
                  <a:srgbClr val="0070C0"/>
                </a:solidFill>
                <a:latin typeface="+mn-lt"/>
              </a:rPr>
              <a:t>Hasta Örnekleri ile Akut ve Kronik HD Reçetesi Nasıl Yazılır?</a:t>
            </a:r>
            <a:br>
              <a:rPr lang="tr-TR" sz="4800" dirty="0" smtClean="0">
                <a:solidFill>
                  <a:srgbClr val="0070C0"/>
                </a:solidFill>
                <a:latin typeface="+mn-lt"/>
              </a:rPr>
            </a:br>
            <a:r>
              <a:rPr lang="tr-TR" sz="4800" dirty="0" smtClean="0">
                <a:latin typeface="+mn-lt"/>
              </a:rPr>
              <a:t/>
            </a:r>
            <a:br>
              <a:rPr lang="tr-TR" sz="4800" dirty="0" smtClean="0">
                <a:latin typeface="+mn-lt"/>
              </a:rPr>
            </a:br>
            <a:r>
              <a:rPr lang="tr-TR" sz="4000" b="1" dirty="0">
                <a:solidFill>
                  <a:srgbClr val="0000FF"/>
                </a:solidFill>
              </a:rPr>
              <a:t/>
            </a:r>
            <a:br>
              <a:rPr lang="tr-TR" sz="4000" b="1" dirty="0">
                <a:solidFill>
                  <a:srgbClr val="0000FF"/>
                </a:solidFill>
              </a:rPr>
            </a:br>
            <a:r>
              <a:rPr lang="tr-T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Doç. Dr. Elif</a:t>
            </a:r>
            <a:r>
              <a:rPr lang="en-US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Çomak</a:t>
            </a:r>
            <a:r>
              <a:rPr lang="tr-TR" altLang="en-US" sz="24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tr-TR" altLang="en-US" sz="24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tr-TR" altLang="tr-T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Akdeniz Üniversitesi Tıp Fakültesi</a:t>
            </a:r>
            <a:br>
              <a:rPr lang="tr-TR" altLang="tr-T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tr-TR" altLang="tr-T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Çocuk </a:t>
            </a:r>
            <a:r>
              <a:rPr lang="tr-TR" altLang="tr-TR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Nefroloji</a:t>
            </a:r>
            <a:r>
              <a:rPr lang="tr-TR" altLang="tr-T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ve </a:t>
            </a:r>
            <a:r>
              <a:rPr lang="tr-TR" altLang="tr-TR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Romatoloji</a:t>
            </a:r>
            <a:r>
              <a:rPr lang="tr-TR" altLang="tr-T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altLang="tr-T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Ünitesi</a:t>
            </a:r>
            <a:r>
              <a:rPr lang="tr-T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tr-T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tr-T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tr-T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tr-TR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82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5669280" y="6467475"/>
            <a:ext cx="628338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tr-TR" i="1" dirty="0"/>
              <a:t>T.C. Sağlık Bakanlığı Ve Türk </a:t>
            </a:r>
            <a:r>
              <a:rPr lang="tr-TR" i="1" dirty="0" err="1"/>
              <a:t>Nefroloji</a:t>
            </a:r>
            <a:r>
              <a:rPr lang="tr-TR" i="1" dirty="0"/>
              <a:t> Derneği Ortak Raporu </a:t>
            </a:r>
            <a:r>
              <a:rPr lang="tr-TR" i="1" dirty="0" smtClean="0"/>
              <a:t>2017</a:t>
            </a:r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600074" y="5892284"/>
            <a:ext cx="1045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2017 </a:t>
            </a:r>
            <a:r>
              <a:rPr lang="tr-TR" dirty="0"/>
              <a:t>yılı içinde ilk kez </a:t>
            </a:r>
            <a:r>
              <a:rPr lang="tr-TR" dirty="0" err="1"/>
              <a:t>RRT’ne</a:t>
            </a:r>
            <a:r>
              <a:rPr lang="tr-TR" dirty="0"/>
              <a:t> başlayan hastaların (çocuk hastalar dahil) uygulanan RRT tipine göre dağılımı.</a:t>
            </a: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067" y="301669"/>
            <a:ext cx="7109806" cy="2237240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067" y="3398933"/>
            <a:ext cx="7167996" cy="2225936"/>
          </a:xfrm>
          <a:prstGeom prst="rect">
            <a:avLst/>
          </a:prstGeom>
        </p:spPr>
      </p:pic>
      <p:sp>
        <p:nvSpPr>
          <p:cNvPr id="10" name="Dikdörtgen 9"/>
          <p:cNvSpPr/>
          <p:nvPr/>
        </p:nvSpPr>
        <p:spPr>
          <a:xfrm>
            <a:off x="2019992" y="2608299"/>
            <a:ext cx="70990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dirty="0"/>
              <a:t>2017 yılı sonu itibarıyla kronik HD/PD programında veya fonksiyonel </a:t>
            </a:r>
            <a:r>
              <a:rPr lang="tr-TR" sz="1600" dirty="0" err="1"/>
              <a:t>greftle</a:t>
            </a:r>
            <a:r>
              <a:rPr lang="tr-TR" sz="1600" dirty="0"/>
              <a:t> izlenmekte olan tüm hastaların (çocuk hastalar dahil) RRT tipine göre dağılımı.</a:t>
            </a:r>
          </a:p>
        </p:txBody>
      </p:sp>
      <p:sp>
        <p:nvSpPr>
          <p:cNvPr id="2" name="Dikdörtgen 1"/>
          <p:cNvSpPr/>
          <p:nvPr/>
        </p:nvSpPr>
        <p:spPr>
          <a:xfrm>
            <a:off x="257694" y="135414"/>
            <a:ext cx="1184940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tr-TR" sz="2400" b="1" dirty="0"/>
              <a:t>Türkiye </a:t>
            </a:r>
            <a:endParaRPr lang="tr-TR" sz="2400" b="1" dirty="0" smtClean="0"/>
          </a:p>
          <a:p>
            <a:r>
              <a:rPr lang="tr-TR" sz="2400" b="1" dirty="0" smtClean="0"/>
              <a:t>Verileri</a:t>
            </a:r>
          </a:p>
          <a:p>
            <a:r>
              <a:rPr lang="tr-TR" sz="2400" b="1" dirty="0"/>
              <a:t>2017 </a:t>
            </a:r>
            <a:r>
              <a:rPr lang="tr-TR" sz="2400" b="1" dirty="0" smtClean="0"/>
              <a:t> 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128721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5634037" y="6392661"/>
            <a:ext cx="6474575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tr-TR" i="1" dirty="0"/>
              <a:t>T.C. Sağlık Bakanlığı </a:t>
            </a:r>
            <a:r>
              <a:rPr lang="tr-TR" i="1" dirty="0" smtClean="0"/>
              <a:t>ve </a:t>
            </a:r>
            <a:r>
              <a:rPr lang="tr-TR" i="1" dirty="0"/>
              <a:t>Türk </a:t>
            </a:r>
            <a:r>
              <a:rPr lang="tr-TR" i="1" dirty="0" err="1"/>
              <a:t>Nefroloji</a:t>
            </a:r>
            <a:r>
              <a:rPr lang="tr-TR" i="1" dirty="0"/>
              <a:t> Derneği Ortak Raporu </a:t>
            </a:r>
            <a:r>
              <a:rPr lang="tr-TR" i="1" dirty="0" smtClean="0"/>
              <a:t>2017</a:t>
            </a:r>
            <a:endParaRPr lang="tr-TR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2" y="2557807"/>
            <a:ext cx="8629650" cy="2571750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1319212" y="4961758"/>
            <a:ext cx="82200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2017 yılı sonu itibarıyla </a:t>
            </a:r>
            <a:r>
              <a:rPr lang="tr-TR" dirty="0" err="1"/>
              <a:t>prevalan</a:t>
            </a:r>
            <a:r>
              <a:rPr lang="tr-TR" dirty="0"/>
              <a:t> HD hastalarının HD tipine göre dağılımı.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1085849" y="5448985"/>
            <a:ext cx="100679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dirty="0"/>
              <a:t>13 merkezden elde edilen verilere göre, 2017 yılında 159 çocuk hastaya akut hemodiyaliz (HD) uygulanmıştır.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1539021" y="331123"/>
            <a:ext cx="839005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0070C0"/>
                </a:solidFill>
              </a:rPr>
              <a:t>Türkiye 2017 Çocuk Hemodiyaliz Verileri </a:t>
            </a:r>
          </a:p>
          <a:p>
            <a:endParaRPr lang="tr-TR" sz="2400" b="1" dirty="0"/>
          </a:p>
          <a:p>
            <a:r>
              <a:rPr lang="tr-TR" sz="2400" b="1" dirty="0" err="1" smtClean="0"/>
              <a:t>İnsidan</a:t>
            </a:r>
            <a:r>
              <a:rPr lang="tr-TR" sz="2400" b="1" dirty="0" smtClean="0"/>
              <a:t> </a:t>
            </a:r>
            <a:r>
              <a:rPr lang="tr-TR" sz="2400" b="1" dirty="0"/>
              <a:t>Çocuk </a:t>
            </a:r>
            <a:r>
              <a:rPr lang="tr-TR" sz="2400" b="1" dirty="0" smtClean="0"/>
              <a:t>Hasta 43 </a:t>
            </a:r>
          </a:p>
          <a:p>
            <a:r>
              <a:rPr lang="tr-TR" sz="2400" b="1" dirty="0" err="1" smtClean="0"/>
              <a:t>Prevalan</a:t>
            </a:r>
            <a:r>
              <a:rPr lang="tr-TR" sz="2400" b="1" dirty="0" smtClean="0"/>
              <a:t> </a:t>
            </a:r>
            <a:r>
              <a:rPr lang="tr-TR" sz="2400" b="1" dirty="0"/>
              <a:t>Çocuk </a:t>
            </a:r>
            <a:r>
              <a:rPr lang="tr-TR" sz="2400" b="1" dirty="0" smtClean="0"/>
              <a:t>Hasta 95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18013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ntalya harita ile ilgili görsel sonucu">
            <a:extLst>
              <a:ext uri="{FF2B5EF4-FFF2-40B4-BE49-F238E27FC236}">
                <a16:creationId xmlns:a16="http://schemas.microsoft.com/office/drawing/2014/main" id="{F87C6F1A-29E6-4FB5-A183-6E64DBDFE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2" y="789073"/>
            <a:ext cx="6467475" cy="2772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4631111A-AA92-4C7C-80B0-7B7827DC3BD9}"/>
              </a:ext>
            </a:extLst>
          </p:cNvPr>
          <p:cNvSpPr/>
          <p:nvPr/>
        </p:nvSpPr>
        <p:spPr>
          <a:xfrm>
            <a:off x="2419348" y="4120206"/>
            <a:ext cx="6562725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latin typeface="Calibri" panose="020F0502020204030204" pitchFamily="34" charset="0"/>
              </a:rPr>
              <a:t>Antalya Nüfus:  </a:t>
            </a:r>
            <a:r>
              <a:rPr lang="tr-TR" sz="2800" b="1" dirty="0"/>
              <a:t>2.328.555</a:t>
            </a:r>
          </a:p>
          <a:p>
            <a:pPr algn="ctr"/>
            <a:r>
              <a:rPr lang="tr-TR" sz="2800" b="1" dirty="0"/>
              <a:t>Hemodiyaliz Hastası </a:t>
            </a:r>
          </a:p>
          <a:p>
            <a:pPr algn="ctr"/>
            <a:r>
              <a:rPr lang="tr-TR" sz="2800" b="1" dirty="0">
                <a:sym typeface="Symbol" panose="05050102010706020507" pitchFamily="18" charset="2"/>
              </a:rPr>
              <a:t>Yetişkin 1800 hasta</a:t>
            </a:r>
          </a:p>
          <a:p>
            <a:pPr algn="ctr"/>
            <a:r>
              <a:rPr lang="tr-TR" sz="2800" b="1" dirty="0">
                <a:sym typeface="Symbol" panose="05050102010706020507" pitchFamily="18" charset="2"/>
              </a:rPr>
              <a:t>&lt;18 yaş 30 hasta </a:t>
            </a:r>
            <a:endParaRPr lang="tr-TR" sz="2800" dirty="0">
              <a:sym typeface="Symbol" panose="05050102010706020507" pitchFamily="18" charset="2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2404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00891" y="535577"/>
            <a:ext cx="10752909" cy="5641386"/>
          </a:xfrm>
        </p:spPr>
        <p:txBody>
          <a:bodyPr/>
          <a:lstStyle/>
          <a:p>
            <a:pPr>
              <a:buNone/>
            </a:pPr>
            <a:r>
              <a:rPr lang="en-US" b="1" dirty="0" err="1">
                <a:solidFill>
                  <a:srgbClr val="0070C0"/>
                </a:solidFill>
              </a:rPr>
              <a:t>Hemodiyalizde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Amaç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endParaRPr lang="tr-TR" b="1" dirty="0">
              <a:solidFill>
                <a:srgbClr val="0070C0"/>
              </a:solidFill>
            </a:endParaRPr>
          </a:p>
          <a:p>
            <a:endParaRPr lang="tr-TR" dirty="0"/>
          </a:p>
          <a:p>
            <a:pPr>
              <a:buNone/>
            </a:pPr>
            <a:r>
              <a:rPr lang="tr-TR" dirty="0"/>
              <a:t>U</a:t>
            </a:r>
            <a:r>
              <a:rPr lang="en-US" dirty="0" err="1"/>
              <a:t>zun</a:t>
            </a:r>
            <a:r>
              <a:rPr lang="en-US" dirty="0"/>
              <a:t> </a:t>
            </a:r>
            <a:r>
              <a:rPr lang="en-US" dirty="0" err="1"/>
              <a:t>dönem</a:t>
            </a:r>
            <a:r>
              <a:rPr lang="tr-TR" dirty="0"/>
              <a:t>de;</a:t>
            </a:r>
            <a:r>
              <a:rPr lang="en-US" dirty="0"/>
              <a:t> </a:t>
            </a:r>
            <a:endParaRPr lang="tr-TR" dirty="0"/>
          </a:p>
          <a:p>
            <a:r>
              <a:rPr lang="en-US" dirty="0" err="1"/>
              <a:t>mortalite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morbiditenin</a:t>
            </a:r>
            <a:r>
              <a:rPr lang="en-US" dirty="0"/>
              <a:t> </a:t>
            </a:r>
            <a:r>
              <a:rPr lang="en-US" dirty="0" err="1"/>
              <a:t>azaltılması</a:t>
            </a:r>
            <a:r>
              <a:rPr lang="en-US" dirty="0"/>
              <a:t> </a:t>
            </a:r>
            <a:endParaRPr lang="tr-TR" dirty="0"/>
          </a:p>
          <a:p>
            <a:r>
              <a:rPr lang="en-US" dirty="0" err="1"/>
              <a:t>yaşam</a:t>
            </a:r>
            <a:r>
              <a:rPr lang="en-US" dirty="0"/>
              <a:t> </a:t>
            </a:r>
            <a:r>
              <a:rPr lang="en-US" dirty="0" err="1"/>
              <a:t>kalitesinin</a:t>
            </a:r>
            <a:r>
              <a:rPr lang="en-US" dirty="0"/>
              <a:t> </a:t>
            </a:r>
            <a:r>
              <a:rPr lang="en-US" dirty="0" err="1"/>
              <a:t>artırılması</a:t>
            </a:r>
            <a:endParaRPr lang="tr-TR" dirty="0"/>
          </a:p>
          <a:p>
            <a:endParaRPr lang="tr-TR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en-US" dirty="0" err="1">
                <a:solidFill>
                  <a:srgbClr val="FF0000"/>
                </a:solidFill>
              </a:rPr>
              <a:t>Bunun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sağlanması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için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etkin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ve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yeterli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bir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hemodiyaliz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işlemi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uygulanmalı</a:t>
            </a:r>
            <a:endParaRPr lang="tr-TR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</a:rPr>
              <a:t>Reçete </a:t>
            </a:r>
            <a:r>
              <a:rPr lang="tr-TR" dirty="0">
                <a:solidFill>
                  <a:srgbClr val="FF0000"/>
                </a:solidFill>
              </a:rPr>
              <a:t>yetişkinler ile </a:t>
            </a:r>
            <a:r>
              <a:rPr lang="tr-TR" dirty="0" smtClean="0">
                <a:solidFill>
                  <a:srgbClr val="FF0000"/>
                </a:solidFill>
              </a:rPr>
              <a:t>benzer, bireyselleştirilmeli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smtClean="0">
                <a:solidFill>
                  <a:srgbClr val="FF0000"/>
                </a:solidFill>
              </a:rPr>
              <a:t>..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133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922" y="288758"/>
            <a:ext cx="9972603" cy="5409398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10128360" y="6172395"/>
            <a:ext cx="1408391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i="1" dirty="0" err="1" smtClean="0"/>
              <a:t>Mehls</a:t>
            </a:r>
            <a:r>
              <a:rPr lang="tr-TR" i="1" dirty="0" smtClean="0"/>
              <a:t> O</a:t>
            </a:r>
            <a:endParaRPr lang="tr-TR" i="1" dirty="0"/>
          </a:p>
        </p:txBody>
      </p:sp>
    </p:spTree>
    <p:extLst>
      <p:ext uri="{BB962C8B-B14F-4D97-AF65-F5344CB8AC3E}">
        <p14:creationId xmlns:p14="http://schemas.microsoft.com/office/powerpoint/2010/main" val="80854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5E25600-FE55-4680-908E-6809AEFF3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4224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0070C0"/>
                </a:solidFill>
                <a:latin typeface="+mn-lt"/>
              </a:rPr>
              <a:t>Hemodiyaliz Reçetesinin </a:t>
            </a:r>
            <a:r>
              <a:rPr lang="tr-TR" sz="3200" b="1" dirty="0" smtClean="0">
                <a:solidFill>
                  <a:srgbClr val="0070C0"/>
                </a:solidFill>
                <a:latin typeface="+mn-lt"/>
              </a:rPr>
              <a:t>Düzenlenmesi</a:t>
            </a:r>
            <a:endParaRPr lang="tr-TR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5304C1-4F43-4395-BAF0-1B5A5FADB11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Damar yolu</a:t>
            </a:r>
          </a:p>
          <a:p>
            <a:r>
              <a:rPr lang="tr-TR" dirty="0"/>
              <a:t>Diyaliz sıklığı</a:t>
            </a:r>
          </a:p>
          <a:p>
            <a:r>
              <a:rPr lang="tr-TR" dirty="0"/>
              <a:t>Seans süresi</a:t>
            </a:r>
          </a:p>
          <a:p>
            <a:r>
              <a:rPr lang="tr-TR" dirty="0" err="1"/>
              <a:t>Diyalizör</a:t>
            </a:r>
            <a:endParaRPr lang="tr-TR" dirty="0"/>
          </a:p>
          <a:p>
            <a:r>
              <a:rPr lang="tr-TR" dirty="0"/>
              <a:t>Kullanılacak </a:t>
            </a:r>
            <a:r>
              <a:rPr lang="tr-TR" dirty="0" smtClean="0"/>
              <a:t>set</a:t>
            </a:r>
          </a:p>
          <a:p>
            <a:r>
              <a:rPr lang="tr-TR" dirty="0" err="1" smtClean="0"/>
              <a:t>Priming</a:t>
            </a:r>
            <a:endParaRPr lang="tr-TR" dirty="0"/>
          </a:p>
          <a:p>
            <a:r>
              <a:rPr lang="tr-TR" dirty="0"/>
              <a:t>Kan akım hızı</a:t>
            </a:r>
          </a:p>
          <a:p>
            <a:r>
              <a:rPr lang="tr-TR" dirty="0" err="1"/>
              <a:t>Diyalizat</a:t>
            </a:r>
            <a:r>
              <a:rPr lang="tr-TR" dirty="0"/>
              <a:t> akım hızı</a:t>
            </a:r>
          </a:p>
          <a:p>
            <a:r>
              <a:rPr lang="tr-TR" b="1" dirty="0" err="1">
                <a:solidFill>
                  <a:srgbClr val="FF0000"/>
                </a:solidFill>
              </a:rPr>
              <a:t>Diyalizat</a:t>
            </a:r>
            <a:r>
              <a:rPr lang="tr-TR" b="1" dirty="0">
                <a:solidFill>
                  <a:srgbClr val="FF0000"/>
                </a:solidFill>
              </a:rPr>
              <a:t> içeriği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FDEF147-5293-42F8-B843-7693FF123FC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/>
              <a:t>Antikoagülasyon</a:t>
            </a:r>
            <a:endParaRPr lang="tr-TR" dirty="0"/>
          </a:p>
          <a:p>
            <a:r>
              <a:rPr lang="tr-TR" dirty="0" err="1"/>
              <a:t>Ultrafiltrasyon</a:t>
            </a:r>
            <a:r>
              <a:rPr lang="tr-TR" dirty="0"/>
              <a:t> ne kadar olmalı?</a:t>
            </a:r>
          </a:p>
          <a:p>
            <a:r>
              <a:rPr lang="tr-TR" dirty="0" err="1"/>
              <a:t>Monitorizayon</a:t>
            </a:r>
            <a:endParaRPr lang="tr-TR" dirty="0"/>
          </a:p>
          <a:p>
            <a:r>
              <a:rPr lang="tr-TR" dirty="0"/>
              <a:t>Diyaliz sırasında verilecek ilaçlar</a:t>
            </a:r>
          </a:p>
          <a:p>
            <a:r>
              <a:rPr lang="tr-TR" dirty="0"/>
              <a:t>Laboratuvar testleri</a:t>
            </a:r>
          </a:p>
          <a:p>
            <a:r>
              <a:rPr lang="tr-TR" dirty="0" err="1"/>
              <a:t>Kateter</a:t>
            </a:r>
            <a:r>
              <a:rPr lang="tr-TR" dirty="0"/>
              <a:t>/Fistül bakım ve takip</a:t>
            </a:r>
          </a:p>
        </p:txBody>
      </p:sp>
    </p:spTree>
    <p:extLst>
      <p:ext uri="{BB962C8B-B14F-4D97-AF65-F5344CB8AC3E}">
        <p14:creationId xmlns:p14="http://schemas.microsoft.com/office/powerpoint/2010/main" val="323747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642" y="369116"/>
            <a:ext cx="10728158" cy="5807847"/>
          </a:xfrm>
        </p:spPr>
        <p:txBody>
          <a:bodyPr/>
          <a:lstStyle/>
          <a:p>
            <a:pPr marL="0" indent="0">
              <a:buNone/>
            </a:pPr>
            <a:r>
              <a:rPr lang="tr-TR" altLang="tr-TR" sz="3200" b="1" dirty="0" err="1">
                <a:solidFill>
                  <a:srgbClr val="0070C0"/>
                </a:solidFill>
              </a:rPr>
              <a:t>Diyalizat</a:t>
            </a:r>
            <a:endParaRPr lang="tr-TR" altLang="tr-TR" sz="3200" b="1" dirty="0">
              <a:solidFill>
                <a:srgbClr val="0070C0"/>
              </a:solidFill>
            </a:endParaRPr>
          </a:p>
          <a:p>
            <a:pPr>
              <a:lnSpc>
                <a:spcPct val="140000"/>
              </a:lnSpc>
            </a:pPr>
            <a:r>
              <a:rPr lang="tr-TR" altLang="tr-TR" dirty="0"/>
              <a:t>Hemodiyalizin en önemli parametresi</a:t>
            </a:r>
          </a:p>
          <a:p>
            <a:r>
              <a:rPr lang="en-US" dirty="0" err="1"/>
              <a:t>Hemodiyaliz</a:t>
            </a:r>
            <a:r>
              <a:rPr lang="tr-TR" dirty="0"/>
              <a:t> </a:t>
            </a:r>
            <a:r>
              <a:rPr lang="en-US" dirty="0" err="1"/>
              <a:t>sırasında</a:t>
            </a:r>
            <a:r>
              <a:rPr lang="en-US" dirty="0"/>
              <a:t> </a:t>
            </a:r>
            <a:r>
              <a:rPr lang="en-US" dirty="0" err="1"/>
              <a:t>hastanın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tr-TR" dirty="0"/>
              <a:t> değerlerini </a:t>
            </a:r>
            <a:r>
              <a:rPr lang="tr-TR" dirty="0" err="1"/>
              <a:t>diyalizat</a:t>
            </a:r>
            <a:r>
              <a:rPr lang="tr-TR" dirty="0"/>
              <a:t> solüsyonuna  benzetmeye çalışıyoruz</a:t>
            </a:r>
          </a:p>
          <a:p>
            <a:r>
              <a:rPr lang="tr-TR" altLang="tr-TR" dirty="0"/>
              <a:t>Her hemodiyaliz  hastasına “iyi gelen” standart bir  </a:t>
            </a:r>
            <a:r>
              <a:rPr lang="tr-TR" altLang="tr-TR" dirty="0" err="1"/>
              <a:t>hemodiyalizat</a:t>
            </a:r>
            <a:r>
              <a:rPr lang="tr-TR" altLang="tr-TR" dirty="0"/>
              <a:t> yok</a:t>
            </a:r>
          </a:p>
          <a:p>
            <a:r>
              <a:rPr lang="tr-TR" altLang="tr-TR" dirty="0" err="1"/>
              <a:t>Diyalizat</a:t>
            </a:r>
            <a:r>
              <a:rPr lang="tr-TR" altLang="tr-TR" dirty="0"/>
              <a:t> her hasta için ayrı ayrı seçilmeli, </a:t>
            </a:r>
            <a:r>
              <a:rPr lang="tr-TR" altLang="tr-TR" dirty="0" err="1"/>
              <a:t>endikasyon</a:t>
            </a:r>
            <a:r>
              <a:rPr lang="tr-TR" altLang="tr-TR" dirty="0"/>
              <a:t> varlığında da değiştirmeli</a:t>
            </a:r>
          </a:p>
          <a:p>
            <a:endParaRPr lang="tr-TR" altLang="tr-TR" b="1" dirty="0"/>
          </a:p>
          <a:p>
            <a:endParaRPr lang="tr-TR" altLang="tr-TR" b="1" dirty="0"/>
          </a:p>
          <a:p>
            <a:pPr>
              <a:lnSpc>
                <a:spcPct val="140000"/>
              </a:lnSpc>
              <a:buFontTx/>
              <a:buChar char="•"/>
            </a:pPr>
            <a:endParaRPr lang="tr-TR" altLang="tr-TR" b="1" dirty="0"/>
          </a:p>
          <a:p>
            <a:endParaRPr lang="tr-TR" dirty="0"/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C620ABD7-4CF8-4042-8D05-A8E10984A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1" t="24210" r="5374" b="20898"/>
          <a:stretch>
            <a:fillRect/>
          </a:stretch>
        </p:blipFill>
        <p:spPr bwMode="auto">
          <a:xfrm>
            <a:off x="2419746" y="4654554"/>
            <a:ext cx="2087563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DF102EF5-FEAA-4903-8DB5-58E58F4A4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7" t="17618" r="8858" b="17618"/>
          <a:stretch>
            <a:fillRect/>
          </a:stretch>
        </p:blipFill>
        <p:spPr bwMode="auto">
          <a:xfrm>
            <a:off x="4507309" y="4654554"/>
            <a:ext cx="1655763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8F4F4795-23EF-40E6-AB63-8408131D0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1" t="24210" r="5374" b="20898"/>
          <a:stretch>
            <a:fillRect/>
          </a:stretch>
        </p:blipFill>
        <p:spPr bwMode="auto">
          <a:xfrm>
            <a:off x="6167835" y="4640264"/>
            <a:ext cx="2087563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>
            <a:extLst>
              <a:ext uri="{FF2B5EF4-FFF2-40B4-BE49-F238E27FC236}">
                <a16:creationId xmlns:a16="http://schemas.microsoft.com/office/drawing/2014/main" id="{042627D9-E5E5-4C52-8BFA-01B5F2AE1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7" t="17618" r="8858" b="17618"/>
          <a:stretch>
            <a:fillRect/>
          </a:stretch>
        </p:blipFill>
        <p:spPr bwMode="auto">
          <a:xfrm>
            <a:off x="8264923" y="4638677"/>
            <a:ext cx="1655763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605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9E654998-C7C9-4B82-B033-6AE32455F5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618845"/>
              </p:ext>
            </p:extLst>
          </p:nvPr>
        </p:nvGraphicFramePr>
        <p:xfrm>
          <a:off x="692328" y="1175659"/>
          <a:ext cx="10659294" cy="4885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3098">
                  <a:extLst>
                    <a:ext uri="{9D8B030D-6E8A-4147-A177-3AD203B41FA5}">
                      <a16:colId xmlns:a16="http://schemas.microsoft.com/office/drawing/2014/main" val="1864493042"/>
                    </a:ext>
                  </a:extLst>
                </a:gridCol>
                <a:gridCol w="3553098">
                  <a:extLst>
                    <a:ext uri="{9D8B030D-6E8A-4147-A177-3AD203B41FA5}">
                      <a16:colId xmlns:a16="http://schemas.microsoft.com/office/drawing/2014/main" val="3187584544"/>
                    </a:ext>
                  </a:extLst>
                </a:gridCol>
                <a:gridCol w="3553098">
                  <a:extLst>
                    <a:ext uri="{9D8B030D-6E8A-4147-A177-3AD203B41FA5}">
                      <a16:colId xmlns:a16="http://schemas.microsoft.com/office/drawing/2014/main" val="3291349142"/>
                    </a:ext>
                  </a:extLst>
                </a:gridCol>
              </a:tblGrid>
              <a:tr h="867006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b="1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Diyalizat</a:t>
                      </a:r>
                      <a:r>
                        <a:rPr lang="tr-TR" sz="24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 </a:t>
                      </a:r>
                      <a:r>
                        <a:rPr lang="tr-TR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(</a:t>
                      </a:r>
                      <a:r>
                        <a:rPr lang="tr-TR" sz="24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mmol</a:t>
                      </a:r>
                      <a:r>
                        <a:rPr lang="tr-TR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/L) 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="1" dirty="0">
                          <a:solidFill>
                            <a:srgbClr val="000000"/>
                          </a:solidFill>
                          <a:latin typeface="Arial-BoldMT"/>
                        </a:rPr>
                        <a:t>Normal düzey </a:t>
                      </a:r>
                      <a:r>
                        <a:rPr lang="tr-TR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(</a:t>
                      </a:r>
                      <a:r>
                        <a:rPr lang="tr-TR" sz="24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mmol</a:t>
                      </a:r>
                      <a:r>
                        <a:rPr lang="tr-TR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/L)</a:t>
                      </a:r>
                    </a:p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080859"/>
                  </a:ext>
                </a:extLst>
              </a:tr>
              <a:tr h="502313"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Sodyum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137-144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136-145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703953"/>
                  </a:ext>
                </a:extLst>
              </a:tr>
              <a:tr h="502313"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Potasyum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0-4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3.5-5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206180"/>
                  </a:ext>
                </a:extLst>
              </a:tr>
              <a:tr h="502313"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Kalsiyum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1.25-1.75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2.2-2.6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442247"/>
                  </a:ext>
                </a:extLst>
              </a:tr>
              <a:tr h="502313"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Magnezyum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0.25-0.75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0.8-1.2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971689"/>
                  </a:ext>
                </a:extLst>
              </a:tr>
              <a:tr h="502313"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MT"/>
                        </a:rPr>
                        <a:t>Klorür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98-112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98-106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937961"/>
                  </a:ext>
                </a:extLst>
              </a:tr>
              <a:tr h="502313"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Asetat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2.5-10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&lt;0.1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146730"/>
                  </a:ext>
                </a:extLst>
              </a:tr>
              <a:tr h="502313"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Bikarbonat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27-38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21-28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091357"/>
                  </a:ext>
                </a:extLst>
              </a:tr>
              <a:tr h="502313"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Glikoz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0-11 (0-220 mg/dl)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4.2-6.4 (85-128 mg/dl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688727"/>
                  </a:ext>
                </a:extLst>
              </a:tr>
            </a:tbl>
          </a:graphicData>
        </a:graphic>
      </p:graphicFrame>
      <p:sp>
        <p:nvSpPr>
          <p:cNvPr id="4" name="Dikdörtgen 3">
            <a:extLst>
              <a:ext uri="{FF2B5EF4-FFF2-40B4-BE49-F238E27FC236}">
                <a16:creationId xmlns:a16="http://schemas.microsoft.com/office/drawing/2014/main" id="{57320F25-1FD3-4FD7-B7AC-963B28752F12}"/>
              </a:ext>
            </a:extLst>
          </p:cNvPr>
          <p:cNvSpPr/>
          <p:nvPr/>
        </p:nvSpPr>
        <p:spPr>
          <a:xfrm>
            <a:off x="730679" y="394725"/>
            <a:ext cx="27567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200" b="1" dirty="0" err="1">
                <a:solidFill>
                  <a:srgbClr val="0070C0"/>
                </a:solidFill>
              </a:rPr>
              <a:t>Diyalizat</a:t>
            </a:r>
            <a:r>
              <a:rPr lang="tr-TR" sz="3200" b="1" dirty="0">
                <a:solidFill>
                  <a:srgbClr val="0070C0"/>
                </a:solidFill>
              </a:rPr>
              <a:t> İçeriği</a:t>
            </a:r>
          </a:p>
        </p:txBody>
      </p:sp>
    </p:spTree>
    <p:extLst>
      <p:ext uri="{BB962C8B-B14F-4D97-AF65-F5344CB8AC3E}">
        <p14:creationId xmlns:p14="http://schemas.microsoft.com/office/powerpoint/2010/main" val="257262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9116"/>
            <a:ext cx="10515600" cy="58078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3200" b="1" dirty="0" err="1">
                <a:solidFill>
                  <a:srgbClr val="0070C0"/>
                </a:solidFill>
              </a:rPr>
              <a:t>Diyalizat</a:t>
            </a:r>
            <a:r>
              <a:rPr lang="tr-TR" sz="3200" b="1" dirty="0">
                <a:solidFill>
                  <a:srgbClr val="0070C0"/>
                </a:solidFill>
              </a:rPr>
              <a:t> – Sodyum</a:t>
            </a:r>
          </a:p>
          <a:p>
            <a:endParaRPr lang="tr-TR" dirty="0"/>
          </a:p>
          <a:p>
            <a:r>
              <a:rPr lang="tr-TR" dirty="0"/>
              <a:t>Sodyum plazmadaki temel katyon</a:t>
            </a:r>
          </a:p>
          <a:p>
            <a:r>
              <a:rPr lang="tr-TR" dirty="0">
                <a:solidFill>
                  <a:srgbClr val="000000"/>
                </a:solidFill>
              </a:rPr>
              <a:t>Normal düzey: 136-145 </a:t>
            </a:r>
            <a:r>
              <a:rPr lang="tr-TR" dirty="0" err="1">
                <a:solidFill>
                  <a:srgbClr val="000000"/>
                </a:solidFill>
              </a:rPr>
              <a:t>mEq</a:t>
            </a:r>
            <a:r>
              <a:rPr lang="tr-TR" dirty="0">
                <a:solidFill>
                  <a:srgbClr val="000000"/>
                </a:solidFill>
              </a:rPr>
              <a:t>/L</a:t>
            </a:r>
            <a:endParaRPr lang="tr-TR" dirty="0"/>
          </a:p>
          <a:p>
            <a:pPr algn="just"/>
            <a:r>
              <a:rPr lang="tr-TR" dirty="0"/>
              <a:t>Hemodiyaliz hastasında 2 temel faktöre bağlı</a:t>
            </a:r>
          </a:p>
          <a:p>
            <a:pPr lvl="1" algn="just"/>
            <a:r>
              <a:rPr lang="tr-TR" sz="2800" dirty="0"/>
              <a:t>Diyet sodyumu</a:t>
            </a:r>
          </a:p>
          <a:p>
            <a:pPr lvl="1" algn="just"/>
            <a:r>
              <a:rPr lang="tr-TR" sz="2800" dirty="0"/>
              <a:t>Hemodiyalizdeki sodyum kinetiği</a:t>
            </a:r>
          </a:p>
        </p:txBody>
      </p:sp>
    </p:spTree>
    <p:extLst>
      <p:ext uri="{BB962C8B-B14F-4D97-AF65-F5344CB8AC3E}">
        <p14:creationId xmlns:p14="http://schemas.microsoft.com/office/powerpoint/2010/main" val="67373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339633" y="5747404"/>
            <a:ext cx="1154756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Kotchen</a:t>
            </a:r>
            <a:r>
              <a:rPr lang="en-US" dirty="0"/>
              <a:t> TA, Cowley AW Jr, </a:t>
            </a:r>
            <a:r>
              <a:rPr lang="en-US" dirty="0" err="1"/>
              <a:t>Frohlich</a:t>
            </a:r>
            <a:r>
              <a:rPr lang="en-US" dirty="0"/>
              <a:t> ED (2013) Salt in health and</a:t>
            </a:r>
            <a:r>
              <a:rPr lang="tr-TR" dirty="0"/>
              <a:t> </a:t>
            </a:r>
            <a:r>
              <a:rPr lang="tr-TR" dirty="0" err="1"/>
              <a:t>disease</a:t>
            </a:r>
            <a:r>
              <a:rPr lang="tr-TR" dirty="0"/>
              <a:t>–a </a:t>
            </a:r>
            <a:r>
              <a:rPr lang="tr-TR" dirty="0" err="1"/>
              <a:t>delicate</a:t>
            </a:r>
            <a:r>
              <a:rPr lang="tr-TR" dirty="0"/>
              <a:t> </a:t>
            </a:r>
            <a:r>
              <a:rPr lang="tr-TR" dirty="0" err="1"/>
              <a:t>balance</a:t>
            </a:r>
            <a:r>
              <a:rPr lang="tr-TR" dirty="0"/>
              <a:t>. N </a:t>
            </a:r>
            <a:r>
              <a:rPr lang="tr-TR" dirty="0" err="1"/>
              <a:t>Engl</a:t>
            </a:r>
            <a:r>
              <a:rPr lang="tr-TR" dirty="0"/>
              <a:t> J </a:t>
            </a:r>
            <a:r>
              <a:rPr lang="tr-TR" dirty="0" err="1"/>
              <a:t>Med</a:t>
            </a:r>
            <a:r>
              <a:rPr lang="tr-TR" dirty="0"/>
              <a:t> 368:1229–1237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770709" y="385881"/>
            <a:ext cx="10998926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0070C0"/>
                </a:solidFill>
              </a:rPr>
              <a:t>Günlük sodyum tüketimi yetişkinde ne kadar olmalı? </a:t>
            </a:r>
          </a:p>
          <a:p>
            <a:endParaRPr lang="tr-TR" sz="3200" b="1" dirty="0">
              <a:solidFill>
                <a:srgbClr val="FF0000"/>
              </a:solidFill>
            </a:endParaRPr>
          </a:p>
          <a:p>
            <a:r>
              <a:rPr lang="tr-TR" sz="3200" b="1" dirty="0"/>
              <a:t>Sodyum</a:t>
            </a:r>
            <a:endParaRPr lang="tr-T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Yetişkinler için minimum sodyum gereksinmesi 500 mg/gün (</a:t>
            </a:r>
            <a:r>
              <a:rPr lang="tr-TR" sz="2400" dirty="0">
                <a:sym typeface="Symbol"/>
              </a:rPr>
              <a:t></a:t>
            </a:r>
            <a:r>
              <a:rPr lang="tr-TR" sz="2400" dirty="0"/>
              <a:t> ¼ tatlı kaşığı tuz)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ABD’de </a:t>
            </a:r>
            <a:r>
              <a:rPr lang="tr-TR" sz="2400" dirty="0" err="1"/>
              <a:t>FDA’nın</a:t>
            </a:r>
            <a:r>
              <a:rPr lang="tr-TR" sz="2400" dirty="0"/>
              <a:t> önerisi: 1500 – 2400  mg sodyum/gün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Amerikan Kalp Topluluğunun üst sınırı: 1500 mg sodyum/gün</a:t>
            </a:r>
          </a:p>
          <a:p>
            <a:pPr marL="342900" indent="-342900"/>
            <a:endParaRPr lang="tr-TR" sz="2400" dirty="0"/>
          </a:p>
          <a:p>
            <a:pPr marL="342900" indent="-342900"/>
            <a:r>
              <a:rPr lang="tr-TR" sz="3200" b="1" dirty="0"/>
              <a:t>Tuz (</a:t>
            </a:r>
            <a:r>
              <a:rPr lang="tr-TR" sz="3200" b="1" dirty="0" err="1"/>
              <a:t>NaCl</a:t>
            </a:r>
            <a:r>
              <a:rPr lang="tr-TR" sz="3200" b="1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Maksimum tuz 5 g/gün (2400 mg sodyum)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342900" indent="-342900"/>
            <a:r>
              <a:rPr lang="tr-TR" sz="3200" b="1" dirty="0">
                <a:solidFill>
                  <a:srgbClr val="FF0000"/>
                </a:solidFill>
              </a:rPr>
              <a:t>Ülkemizde Tuz Tüketimi: </a:t>
            </a:r>
            <a:r>
              <a:rPr lang="tr-TR" sz="3200" b="1" dirty="0">
                <a:solidFill>
                  <a:srgbClr val="FF0000"/>
                </a:solidFill>
                <a:sym typeface="Symbol"/>
              </a:rPr>
              <a:t>18 gr/gün</a:t>
            </a:r>
            <a:endParaRPr lang="tr-TR" sz="3200" b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400" dirty="0"/>
          </a:p>
        </p:txBody>
      </p:sp>
      <p:sp>
        <p:nvSpPr>
          <p:cNvPr id="5" name="4 Metin kutusu"/>
          <p:cNvSpPr txBox="1"/>
          <p:nvPr/>
        </p:nvSpPr>
        <p:spPr>
          <a:xfrm>
            <a:off x="352697" y="6270171"/>
            <a:ext cx="11586754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Erdem</a:t>
            </a:r>
            <a:r>
              <a:rPr lang="en-US" dirty="0"/>
              <a:t> Y, The relationship between hypertension and salt intake in</a:t>
            </a:r>
            <a:r>
              <a:rPr lang="tr-TR" dirty="0"/>
              <a:t> </a:t>
            </a:r>
            <a:r>
              <a:rPr lang="en-US" dirty="0"/>
              <a:t>Turkish population: SALTURK study. Blood Press. 2010</a:t>
            </a:r>
          </a:p>
        </p:txBody>
      </p:sp>
    </p:spTree>
    <p:extLst>
      <p:ext uri="{BB962C8B-B14F-4D97-AF65-F5344CB8AC3E}">
        <p14:creationId xmlns:p14="http://schemas.microsoft.com/office/powerpoint/2010/main" val="8903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193" y="303007"/>
            <a:ext cx="10515600" cy="5807847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Diyaliz sırasındaki sodyum kinetiği ile değiştirilerek diyaliz hastalarında sodyum </a:t>
            </a:r>
            <a:r>
              <a:rPr lang="tr-TR" dirty="0" smtClean="0"/>
              <a:t>dengesi </a:t>
            </a:r>
            <a:r>
              <a:rPr lang="tr-TR" dirty="0"/>
              <a:t>sağlanabilir mi?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7991" y="1324112"/>
            <a:ext cx="881062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etin kutusu"/>
          <p:cNvSpPr txBox="1"/>
          <p:nvPr/>
        </p:nvSpPr>
        <p:spPr>
          <a:xfrm>
            <a:off x="8046720" y="6413863"/>
            <a:ext cx="3958046" cy="400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tr-TR" sz="2000" b="1" i="1" dirty="0" err="1"/>
              <a:t>Wilkinson</a:t>
            </a:r>
            <a:r>
              <a:rPr lang="tr-TR" sz="2000" b="1" i="1" dirty="0"/>
              <a:t> R, </a:t>
            </a:r>
            <a:r>
              <a:rPr lang="tr-TR" sz="2000" b="1" i="1" dirty="0" err="1"/>
              <a:t>Clin</a:t>
            </a:r>
            <a:r>
              <a:rPr lang="tr-TR" sz="2000" b="1" i="1" dirty="0"/>
              <a:t> </a:t>
            </a:r>
            <a:r>
              <a:rPr lang="tr-TR" sz="2000" b="1" i="1" dirty="0" err="1"/>
              <a:t>Nephrol</a:t>
            </a:r>
            <a:r>
              <a:rPr lang="tr-TR" sz="2000" b="1" i="1" dirty="0"/>
              <a:t> 1977</a:t>
            </a:r>
            <a:endParaRPr lang="en-US" sz="2000" b="1" i="1" dirty="0"/>
          </a:p>
        </p:txBody>
      </p:sp>
      <p:sp>
        <p:nvSpPr>
          <p:cNvPr id="5" name="4 Metin kutusu"/>
          <p:cNvSpPr txBox="1"/>
          <p:nvPr/>
        </p:nvSpPr>
        <p:spPr>
          <a:xfrm>
            <a:off x="940526" y="5695406"/>
            <a:ext cx="2220685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/>
              <a:t>Difüzyonla </a:t>
            </a:r>
            <a:r>
              <a:rPr lang="tr-TR" dirty="0" err="1"/>
              <a:t>Na</a:t>
            </a:r>
            <a:r>
              <a:rPr lang="tr-TR" dirty="0"/>
              <a:t> ve su çekmek için</a:t>
            </a:r>
            <a:endParaRPr lang="en-US" dirty="0"/>
          </a:p>
        </p:txBody>
      </p:sp>
      <p:cxnSp>
        <p:nvCxnSpPr>
          <p:cNvPr id="7" name="6 Düz Ok Bağlayıcısı"/>
          <p:cNvCxnSpPr/>
          <p:nvPr/>
        </p:nvCxnSpPr>
        <p:spPr>
          <a:xfrm rot="16200000" flipV="1">
            <a:off x="2318658" y="5414554"/>
            <a:ext cx="522514" cy="130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Metin kutusu"/>
          <p:cNvSpPr txBox="1"/>
          <p:nvPr/>
        </p:nvSpPr>
        <p:spPr>
          <a:xfrm>
            <a:off x="9353004" y="3553098"/>
            <a:ext cx="2773681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/>
              <a:t>Susama </a:t>
            </a:r>
            <a:r>
              <a:rPr lang="tr-TR" dirty="0">
                <a:sym typeface="Symbol"/>
              </a:rPr>
              <a:t></a:t>
            </a:r>
            <a:endParaRPr lang="tr-TR" dirty="0"/>
          </a:p>
          <a:p>
            <a:r>
              <a:rPr lang="tr-TR" dirty="0" err="1"/>
              <a:t>İnterdiyalitik</a:t>
            </a:r>
            <a:r>
              <a:rPr lang="tr-TR" dirty="0"/>
              <a:t> kilo alımında </a:t>
            </a:r>
            <a:r>
              <a:rPr lang="tr-TR" dirty="0">
                <a:sym typeface="Symbol"/>
              </a:rPr>
              <a:t></a:t>
            </a:r>
            <a:r>
              <a:rPr lang="tr-TR" dirty="0"/>
              <a:t> </a:t>
            </a:r>
          </a:p>
          <a:p>
            <a:r>
              <a:rPr lang="tr-TR" dirty="0"/>
              <a:t>Kan basıncı </a:t>
            </a:r>
            <a:r>
              <a:rPr lang="tr-TR" dirty="0">
                <a:sym typeface="Symbol"/>
              </a:rPr>
              <a:t></a:t>
            </a:r>
            <a:endParaRPr lang="en-US" dirty="0"/>
          </a:p>
        </p:txBody>
      </p:sp>
      <p:cxnSp>
        <p:nvCxnSpPr>
          <p:cNvPr id="16" name="15 Düz Ok Bağlayıcısı"/>
          <p:cNvCxnSpPr/>
          <p:nvPr/>
        </p:nvCxnSpPr>
        <p:spPr>
          <a:xfrm>
            <a:off x="7837714" y="2834640"/>
            <a:ext cx="1463040" cy="74458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15 Düz Ok Bağlayıcısı"/>
          <p:cNvCxnSpPr/>
          <p:nvPr/>
        </p:nvCxnSpPr>
        <p:spPr>
          <a:xfrm>
            <a:off x="9465221" y="2670254"/>
            <a:ext cx="1463040" cy="74458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248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38200" y="391886"/>
            <a:ext cx="10515600" cy="5785077"/>
          </a:xfrm>
        </p:spPr>
        <p:txBody>
          <a:bodyPr/>
          <a:lstStyle/>
          <a:p>
            <a:pPr>
              <a:buNone/>
            </a:pPr>
            <a:r>
              <a:rPr lang="tr-TR" sz="3200" b="1" dirty="0" err="1">
                <a:solidFill>
                  <a:srgbClr val="0070C0"/>
                </a:solidFill>
              </a:rPr>
              <a:t>İnterdiyalitik</a:t>
            </a:r>
            <a:r>
              <a:rPr lang="tr-TR" sz="3200" b="1" dirty="0">
                <a:solidFill>
                  <a:srgbClr val="0070C0"/>
                </a:solidFill>
              </a:rPr>
              <a:t> kilo alımı/</a:t>
            </a:r>
            <a:r>
              <a:rPr lang="en-US" sz="3200" b="1" dirty="0" err="1">
                <a:solidFill>
                  <a:srgbClr val="0070C0"/>
                </a:solidFill>
              </a:rPr>
              <a:t>mortalite</a:t>
            </a:r>
            <a:endParaRPr lang="tr-TR" sz="3200" b="1" dirty="0">
              <a:solidFill>
                <a:srgbClr val="0070C0"/>
              </a:solidFill>
            </a:endParaRPr>
          </a:p>
          <a:p>
            <a:pPr>
              <a:buNone/>
            </a:pPr>
            <a:endParaRPr lang="en-US" sz="1800" b="1" dirty="0">
              <a:solidFill>
                <a:srgbClr val="0000CC"/>
              </a:solidFill>
            </a:endParaRPr>
          </a:p>
          <a:p>
            <a:r>
              <a:rPr lang="tr-TR" dirty="0"/>
              <a:t>Hasta sayısı: 34107</a:t>
            </a:r>
          </a:p>
          <a:p>
            <a:r>
              <a:rPr lang="tr-TR" dirty="0" err="1"/>
              <a:t>Kardiovasküler</a:t>
            </a:r>
            <a:r>
              <a:rPr lang="tr-TR" dirty="0"/>
              <a:t> </a:t>
            </a:r>
            <a:r>
              <a:rPr lang="tr-TR" dirty="0" err="1"/>
              <a:t>mortalite</a:t>
            </a:r>
            <a:r>
              <a:rPr lang="tr-TR" dirty="0"/>
              <a:t>, Tüm nedenli </a:t>
            </a:r>
            <a:r>
              <a:rPr lang="tr-TR" dirty="0" err="1"/>
              <a:t>mortalite</a:t>
            </a:r>
            <a:r>
              <a:rPr lang="tr-TR" dirty="0"/>
              <a:t> </a:t>
            </a:r>
          </a:p>
          <a:p>
            <a:r>
              <a:rPr lang="en-US" dirty="0" err="1"/>
              <a:t>Yüksek</a:t>
            </a:r>
            <a:r>
              <a:rPr lang="tr-TR" dirty="0"/>
              <a:t> </a:t>
            </a:r>
            <a:r>
              <a:rPr lang="tr-TR" dirty="0" err="1"/>
              <a:t>interdiyalitik</a:t>
            </a:r>
            <a:r>
              <a:rPr lang="tr-TR" dirty="0"/>
              <a:t> kilo alımı </a:t>
            </a:r>
            <a:r>
              <a:rPr lang="en-US" dirty="0"/>
              <a:t>hem </a:t>
            </a:r>
            <a:r>
              <a:rPr lang="en-US" dirty="0" err="1"/>
              <a:t>kardiyovasküler</a:t>
            </a:r>
            <a:r>
              <a:rPr lang="en-US" dirty="0"/>
              <a:t>, hem total </a:t>
            </a:r>
            <a:r>
              <a:rPr lang="en-US" dirty="0" err="1"/>
              <a:t>mortalite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tr-TR" dirty="0"/>
              <a:t> </a:t>
            </a:r>
            <a:r>
              <a:rPr lang="en-US" dirty="0" err="1"/>
              <a:t>bağımsız</a:t>
            </a:r>
            <a:r>
              <a:rPr lang="en-US" dirty="0"/>
              <a:t> risk </a:t>
            </a:r>
            <a:r>
              <a:rPr lang="en-US" dirty="0" err="1"/>
              <a:t>faktörü</a:t>
            </a:r>
            <a:endParaRPr lang="en-US" dirty="0"/>
          </a:p>
          <a:p>
            <a:endParaRPr lang="tr-TR" dirty="0"/>
          </a:p>
          <a:p>
            <a:endParaRPr lang="tr-TR" dirty="0"/>
          </a:p>
          <a:p>
            <a:endParaRPr lang="en-US" dirty="0"/>
          </a:p>
        </p:txBody>
      </p:sp>
      <p:sp>
        <p:nvSpPr>
          <p:cNvPr id="4" name="3 Metin kutusu"/>
          <p:cNvSpPr txBox="1"/>
          <p:nvPr/>
        </p:nvSpPr>
        <p:spPr>
          <a:xfrm>
            <a:off x="8233954" y="6301136"/>
            <a:ext cx="3958046" cy="400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err="1"/>
              <a:t>Kalantar-Zadeh</a:t>
            </a:r>
            <a:r>
              <a:rPr lang="en-US" sz="2000" b="1" i="1" dirty="0"/>
              <a:t> K, Circulation 2009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4820" y="3644537"/>
            <a:ext cx="4603461" cy="22715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1957" y="3636238"/>
            <a:ext cx="4514850" cy="2276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9116"/>
            <a:ext cx="10515600" cy="5807847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tr-TR" sz="3300" b="1" dirty="0">
                <a:solidFill>
                  <a:srgbClr val="0070C0"/>
                </a:solidFill>
              </a:rPr>
              <a:t>Yüksek </a:t>
            </a:r>
            <a:r>
              <a:rPr lang="tr-TR" sz="3300" b="1" dirty="0" err="1">
                <a:solidFill>
                  <a:srgbClr val="0070C0"/>
                </a:solidFill>
              </a:rPr>
              <a:t>Diyalizat</a:t>
            </a:r>
            <a:r>
              <a:rPr lang="tr-TR" sz="3300" b="1" dirty="0">
                <a:solidFill>
                  <a:srgbClr val="0070C0"/>
                </a:solidFill>
              </a:rPr>
              <a:t> Sodyumu kullanılabilir mi?</a:t>
            </a:r>
          </a:p>
          <a:p>
            <a:endParaRPr lang="tr-TR" dirty="0"/>
          </a:p>
          <a:p>
            <a:r>
              <a:rPr lang="tr-TR" b="1" dirty="0"/>
              <a:t>Akut hastalarda kullanılabilir</a:t>
            </a:r>
          </a:p>
          <a:p>
            <a:r>
              <a:rPr lang="tr-TR" dirty="0"/>
              <a:t>Kronik hastalarda ise sadece plazma </a:t>
            </a:r>
            <a:r>
              <a:rPr lang="tr-TR" dirty="0" err="1"/>
              <a:t>osmolaltitesinde</a:t>
            </a:r>
            <a:r>
              <a:rPr lang="tr-TR" dirty="0"/>
              <a:t> ani düşme sonucu </a:t>
            </a:r>
            <a:r>
              <a:rPr lang="tr-TR" dirty="0" err="1"/>
              <a:t>vasküler</a:t>
            </a:r>
            <a:r>
              <a:rPr lang="tr-TR" dirty="0"/>
              <a:t> yeniden dolumda bozulma ve </a:t>
            </a:r>
            <a:r>
              <a:rPr lang="tr-TR" dirty="0" smtClean="0"/>
              <a:t>hipotansiyon gibi istenmeyen </a:t>
            </a:r>
            <a:r>
              <a:rPr lang="tr-TR" dirty="0"/>
              <a:t>durumlarda </a:t>
            </a:r>
            <a:r>
              <a:rPr lang="tr-TR" dirty="0" err="1"/>
              <a:t>kullanılabiilir</a:t>
            </a:r>
            <a:endParaRPr lang="tr-TR" dirty="0"/>
          </a:p>
          <a:p>
            <a:r>
              <a:rPr lang="tr-TR" dirty="0"/>
              <a:t>Yüksek sodyum ile </a:t>
            </a:r>
            <a:r>
              <a:rPr lang="tr-TR" dirty="0" err="1"/>
              <a:t>vasküler</a:t>
            </a:r>
            <a:r>
              <a:rPr lang="tr-TR" dirty="0"/>
              <a:t> yeniden dolum ve </a:t>
            </a:r>
            <a:r>
              <a:rPr lang="tr-TR" dirty="0" err="1"/>
              <a:t>hemodinami</a:t>
            </a:r>
            <a:r>
              <a:rPr lang="tr-TR" dirty="0"/>
              <a:t> düzelebilir</a:t>
            </a:r>
          </a:p>
          <a:p>
            <a:endParaRPr lang="tr-TR" dirty="0"/>
          </a:p>
          <a:p>
            <a:pPr>
              <a:buNone/>
            </a:pPr>
            <a:r>
              <a:rPr lang="tr-TR" b="1" dirty="0">
                <a:solidFill>
                  <a:srgbClr val="FF0000"/>
                </a:solidFill>
              </a:rPr>
              <a:t>Akut durumlar</a:t>
            </a:r>
          </a:p>
          <a:p>
            <a:r>
              <a:rPr lang="tr-TR" dirty="0" err="1">
                <a:solidFill>
                  <a:srgbClr val="FF0000"/>
                </a:solidFill>
              </a:rPr>
              <a:t>Hipotansif</a:t>
            </a:r>
            <a:r>
              <a:rPr lang="tr-TR" dirty="0">
                <a:solidFill>
                  <a:srgbClr val="FF0000"/>
                </a:solidFill>
              </a:rPr>
              <a:t> hastalar</a:t>
            </a:r>
          </a:p>
          <a:p>
            <a:r>
              <a:rPr lang="tr-TR" dirty="0">
                <a:solidFill>
                  <a:srgbClr val="FF0000"/>
                </a:solidFill>
              </a:rPr>
              <a:t>Post akut koroner sendrom? Post akut </a:t>
            </a:r>
            <a:r>
              <a:rPr lang="tr-TR" dirty="0" err="1">
                <a:solidFill>
                  <a:srgbClr val="FF0000"/>
                </a:solidFill>
              </a:rPr>
              <a:t>stroke</a:t>
            </a:r>
            <a:r>
              <a:rPr lang="tr-TR" dirty="0">
                <a:solidFill>
                  <a:srgbClr val="FF0000"/>
                </a:solidFill>
              </a:rPr>
              <a:t>?</a:t>
            </a:r>
          </a:p>
          <a:p>
            <a:endParaRPr lang="tr-TR" dirty="0"/>
          </a:p>
          <a:p>
            <a:pPr>
              <a:buNone/>
            </a:pPr>
            <a:r>
              <a:rPr lang="tr-TR" b="1" dirty="0"/>
              <a:t>Kronik kullanım</a:t>
            </a:r>
          </a:p>
          <a:p>
            <a:r>
              <a:rPr lang="tr-TR" dirty="0"/>
              <a:t>Susama </a:t>
            </a:r>
            <a:r>
              <a:rPr lang="tr-TR" dirty="0">
                <a:sym typeface="Symbol"/>
              </a:rPr>
              <a:t></a:t>
            </a:r>
            <a:endParaRPr lang="tr-TR" dirty="0"/>
          </a:p>
          <a:p>
            <a:r>
              <a:rPr lang="tr-TR" dirty="0" err="1"/>
              <a:t>İnterdiyalitik</a:t>
            </a:r>
            <a:r>
              <a:rPr lang="tr-TR" dirty="0"/>
              <a:t> kilo alımında </a:t>
            </a:r>
            <a:r>
              <a:rPr lang="tr-TR" dirty="0">
                <a:sym typeface="Symbol"/>
              </a:rPr>
              <a:t></a:t>
            </a:r>
            <a:r>
              <a:rPr lang="tr-TR" dirty="0"/>
              <a:t> </a:t>
            </a:r>
          </a:p>
          <a:p>
            <a:r>
              <a:rPr lang="tr-TR" dirty="0"/>
              <a:t>Kan basıncı </a:t>
            </a:r>
            <a:r>
              <a:rPr lang="tr-TR" dirty="0">
                <a:sym typeface="Symbol"/>
              </a:rPr>
              <a:t></a:t>
            </a:r>
            <a:endParaRPr lang="en-US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8046720" y="6413863"/>
            <a:ext cx="3958046" cy="400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tr-TR" sz="2000" b="1" i="1" dirty="0" err="1"/>
              <a:t>Munoz</a:t>
            </a:r>
            <a:r>
              <a:rPr lang="tr-TR" sz="2000" b="1" i="1" dirty="0"/>
              <a:t> </a:t>
            </a:r>
            <a:r>
              <a:rPr lang="tr-TR" sz="2000" b="1" i="1" dirty="0" err="1"/>
              <a:t>Mendeza</a:t>
            </a:r>
            <a:r>
              <a:rPr lang="tr-TR" sz="2000" b="1" i="1" dirty="0"/>
              <a:t> J, AJKD 2011</a:t>
            </a:r>
            <a:endParaRPr lang="en-US" sz="2000" b="1" i="1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4998" y="4099288"/>
            <a:ext cx="5400675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5248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62699" y="244416"/>
            <a:ext cx="10515600" cy="11349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>
                <a:solidFill>
                  <a:srgbClr val="0070C0"/>
                </a:solidFill>
              </a:rPr>
              <a:t>Sodyum Modelleme: </a:t>
            </a:r>
            <a:r>
              <a:rPr lang="tr-TR" b="1" dirty="0"/>
              <a:t>Seçilmiş hasta gruplarında yararlı olabilir</a:t>
            </a:r>
            <a:endParaRPr lang="tr-TR" sz="500" dirty="0">
              <a:solidFill>
                <a:srgbClr val="0000CC"/>
              </a:solidFill>
            </a:endParaRPr>
          </a:p>
          <a:p>
            <a:pPr>
              <a:buNone/>
            </a:pPr>
            <a:r>
              <a:rPr lang="tr-TR" sz="2400" b="1" dirty="0" err="1"/>
              <a:t>Hipertonik</a:t>
            </a:r>
            <a:r>
              <a:rPr lang="tr-TR" sz="2400" b="1" dirty="0"/>
              <a:t> başla, </a:t>
            </a:r>
            <a:r>
              <a:rPr lang="tr-TR" sz="2400" b="1" dirty="0" err="1"/>
              <a:t>izotonik</a:t>
            </a:r>
            <a:r>
              <a:rPr lang="tr-TR" sz="2400" b="1" dirty="0"/>
              <a:t> bitir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en-US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901CC72-F780-472F-8406-C6D1EE1C67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872" y="1174391"/>
            <a:ext cx="3019846" cy="4744112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ABB223EF-FB78-48F3-9BC6-E141C82F2C82}"/>
              </a:ext>
            </a:extLst>
          </p:cNvPr>
          <p:cNvSpPr txBox="1"/>
          <p:nvPr/>
        </p:nvSpPr>
        <p:spPr>
          <a:xfrm>
            <a:off x="5437462" y="1352020"/>
            <a:ext cx="3816991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400" dirty="0" err="1"/>
              <a:t>Stepwise</a:t>
            </a:r>
            <a:r>
              <a:rPr lang="tr-TR" sz="2400" dirty="0"/>
              <a:t> Model</a:t>
            </a:r>
          </a:p>
          <a:p>
            <a:r>
              <a:rPr lang="tr-TR" sz="2400" dirty="0"/>
              <a:t>En uygun model olabilir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93CCA7A-78AD-4047-9FED-8FEF5414D544}"/>
              </a:ext>
            </a:extLst>
          </p:cNvPr>
          <p:cNvSpPr txBox="1"/>
          <p:nvPr/>
        </p:nvSpPr>
        <p:spPr>
          <a:xfrm>
            <a:off x="5437462" y="2853603"/>
            <a:ext cx="3816991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800" dirty="0"/>
              <a:t>Lineer Model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8936089C-FC5A-46C0-843D-23D03DB867E3}"/>
              </a:ext>
            </a:extLst>
          </p:cNvPr>
          <p:cNvSpPr txBox="1"/>
          <p:nvPr/>
        </p:nvSpPr>
        <p:spPr>
          <a:xfrm>
            <a:off x="5437463" y="4180514"/>
            <a:ext cx="3816991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800" dirty="0" err="1"/>
              <a:t>Eksponensiyal</a:t>
            </a:r>
            <a:r>
              <a:rPr lang="tr-TR" sz="2800" dirty="0"/>
              <a:t> Model 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6EA779A2-18B0-4A2A-86C2-F60AD0AE7AD7}"/>
              </a:ext>
            </a:extLst>
          </p:cNvPr>
          <p:cNvSpPr txBox="1"/>
          <p:nvPr/>
        </p:nvSpPr>
        <p:spPr>
          <a:xfrm>
            <a:off x="402673" y="5952059"/>
            <a:ext cx="11182523" cy="7386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b="1" dirty="0"/>
              <a:t>Hangi yöntem kullanılırsa kullanılsın ortalama sodyum konsantrasyonu hastanın </a:t>
            </a:r>
            <a:r>
              <a:rPr lang="tr-TR" b="1" dirty="0" err="1"/>
              <a:t>prediayaliz</a:t>
            </a:r>
            <a:r>
              <a:rPr lang="tr-TR" b="1" dirty="0"/>
              <a:t> sodyumundan 1-3 </a:t>
            </a:r>
            <a:r>
              <a:rPr lang="tr-TR" b="1" dirty="0" err="1"/>
              <a:t>mmol</a:t>
            </a:r>
            <a:r>
              <a:rPr lang="tr-TR" b="1" dirty="0"/>
              <a:t>/L daha az olması gerekiyor. </a:t>
            </a:r>
            <a:r>
              <a:rPr lang="tr-TR" sz="2400" b="1" dirty="0"/>
              <a:t>Buna rağmen hastalarda sodyum yüklenebilir !!!</a:t>
            </a:r>
            <a:endParaRPr lang="tr-TR" b="1" dirty="0"/>
          </a:p>
        </p:txBody>
      </p:sp>
      <p:sp>
        <p:nvSpPr>
          <p:cNvPr id="2" name="Aşağı Ok 1"/>
          <p:cNvSpPr/>
          <p:nvPr/>
        </p:nvSpPr>
        <p:spPr>
          <a:xfrm>
            <a:off x="10715105" y="5004262"/>
            <a:ext cx="415637" cy="78139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Aşağı Ok 9"/>
          <p:cNvSpPr/>
          <p:nvPr/>
        </p:nvSpPr>
        <p:spPr>
          <a:xfrm>
            <a:off x="452830" y="4937199"/>
            <a:ext cx="415637" cy="78139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38200" y="391886"/>
            <a:ext cx="10515600" cy="557268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sz="3200" b="1" dirty="0">
                <a:solidFill>
                  <a:srgbClr val="0070C0"/>
                </a:solidFill>
              </a:rPr>
              <a:t>Düşük </a:t>
            </a:r>
            <a:r>
              <a:rPr lang="tr-TR" sz="3200" b="1" dirty="0" err="1">
                <a:solidFill>
                  <a:srgbClr val="0070C0"/>
                </a:solidFill>
              </a:rPr>
              <a:t>Diyalizat</a:t>
            </a:r>
            <a:r>
              <a:rPr lang="tr-TR" sz="3200" b="1" dirty="0">
                <a:solidFill>
                  <a:srgbClr val="0070C0"/>
                </a:solidFill>
              </a:rPr>
              <a:t> Sodyumu Kullanılabilir mi?</a:t>
            </a:r>
          </a:p>
          <a:p>
            <a:pPr>
              <a:buNone/>
            </a:pPr>
            <a:endParaRPr lang="tr-TR" sz="3200" b="1" dirty="0"/>
          </a:p>
          <a:p>
            <a:r>
              <a:rPr lang="tr-TR" sz="3200" b="1" dirty="0" err="1"/>
              <a:t>Diyalizat</a:t>
            </a:r>
            <a:r>
              <a:rPr lang="tr-TR" sz="3200" b="1" dirty="0"/>
              <a:t> sodyumu ile serum </a:t>
            </a:r>
            <a:r>
              <a:rPr lang="tr-TR" sz="3200" b="1" dirty="0" smtClean="0"/>
              <a:t>sodyumu </a:t>
            </a:r>
            <a:r>
              <a:rPr lang="tr-TR" sz="3200" b="1" dirty="0"/>
              <a:t>arasındaki negatif yada pozitif fark mutlaka olumsuz sonuçlara neden oluyor</a:t>
            </a:r>
          </a:p>
          <a:p>
            <a:r>
              <a:rPr lang="tr-TR" sz="3200" b="1" dirty="0"/>
              <a:t>Yüksek </a:t>
            </a:r>
            <a:r>
              <a:rPr lang="tr-TR" sz="3200" b="1" dirty="0" err="1"/>
              <a:t>diyalizat</a:t>
            </a:r>
            <a:r>
              <a:rPr lang="tr-TR" sz="3200" b="1" dirty="0"/>
              <a:t> sodyumu</a:t>
            </a:r>
          </a:p>
          <a:p>
            <a:pPr lvl="1"/>
            <a:r>
              <a:rPr lang="tr-TR" dirty="0"/>
              <a:t>Susama </a:t>
            </a:r>
            <a:r>
              <a:rPr lang="tr-TR" dirty="0">
                <a:sym typeface="Symbol"/>
              </a:rPr>
              <a:t></a:t>
            </a:r>
            <a:endParaRPr lang="tr-TR" dirty="0"/>
          </a:p>
          <a:p>
            <a:pPr lvl="1"/>
            <a:r>
              <a:rPr lang="tr-TR" dirty="0" err="1"/>
              <a:t>İnterdiyalitik</a:t>
            </a:r>
            <a:r>
              <a:rPr lang="tr-TR" dirty="0"/>
              <a:t> kilo alımında </a:t>
            </a:r>
            <a:r>
              <a:rPr lang="tr-TR" dirty="0">
                <a:sym typeface="Symbol"/>
              </a:rPr>
              <a:t></a:t>
            </a:r>
            <a:r>
              <a:rPr lang="tr-TR" dirty="0"/>
              <a:t> </a:t>
            </a:r>
          </a:p>
          <a:p>
            <a:pPr lvl="1"/>
            <a:r>
              <a:rPr lang="tr-TR" dirty="0"/>
              <a:t>Kan basıncı </a:t>
            </a:r>
            <a:r>
              <a:rPr lang="tr-TR" dirty="0">
                <a:sym typeface="Symbol"/>
              </a:rPr>
              <a:t></a:t>
            </a:r>
          </a:p>
          <a:p>
            <a:pPr lvl="1"/>
            <a:r>
              <a:rPr lang="tr-TR" dirty="0" err="1">
                <a:sym typeface="Symbol"/>
              </a:rPr>
              <a:t>Kardiovasküler</a:t>
            </a:r>
            <a:r>
              <a:rPr lang="tr-TR" dirty="0">
                <a:sym typeface="Symbol"/>
              </a:rPr>
              <a:t> </a:t>
            </a:r>
            <a:r>
              <a:rPr lang="tr-TR" dirty="0" err="1">
                <a:sym typeface="Symbol"/>
              </a:rPr>
              <a:t>mortalite</a:t>
            </a:r>
            <a:r>
              <a:rPr lang="tr-TR" dirty="0">
                <a:sym typeface="Symbol"/>
              </a:rPr>
              <a:t> 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tr-TR" sz="3200" b="1" dirty="0"/>
              <a:t>Düşük </a:t>
            </a:r>
            <a:r>
              <a:rPr lang="tr-TR" sz="3200" b="1" dirty="0" err="1"/>
              <a:t>diyalizat</a:t>
            </a:r>
            <a:r>
              <a:rPr lang="tr-TR" sz="3200" b="1" dirty="0"/>
              <a:t> sodyumu</a:t>
            </a:r>
          </a:p>
          <a:p>
            <a:pPr lvl="1"/>
            <a:r>
              <a:rPr lang="tr-TR" dirty="0"/>
              <a:t>Hipotansiyon</a:t>
            </a:r>
          </a:p>
          <a:p>
            <a:pPr lvl="1"/>
            <a:r>
              <a:rPr lang="tr-TR" dirty="0" err="1"/>
              <a:t>Miyokardiyal</a:t>
            </a:r>
            <a:r>
              <a:rPr lang="tr-TR" dirty="0"/>
              <a:t> </a:t>
            </a:r>
            <a:r>
              <a:rPr lang="tr-TR" dirty="0" err="1"/>
              <a:t>iskemi</a:t>
            </a:r>
            <a:r>
              <a:rPr lang="tr-TR" dirty="0"/>
              <a:t>, LVMI </a:t>
            </a:r>
            <a:r>
              <a:rPr lang="tr-TR" dirty="0">
                <a:sym typeface="Symbol"/>
              </a:rPr>
              <a:t></a:t>
            </a:r>
          </a:p>
          <a:p>
            <a:pPr lvl="1"/>
            <a:r>
              <a:rPr lang="tr-TR" dirty="0" err="1">
                <a:sym typeface="Symbol"/>
              </a:rPr>
              <a:t>Kardiovasküler</a:t>
            </a:r>
            <a:r>
              <a:rPr lang="tr-TR" dirty="0">
                <a:sym typeface="Symbol"/>
              </a:rPr>
              <a:t> </a:t>
            </a:r>
            <a:r>
              <a:rPr lang="tr-TR" dirty="0" err="1">
                <a:sym typeface="Symbol"/>
              </a:rPr>
              <a:t>mortalite</a:t>
            </a:r>
            <a:r>
              <a:rPr lang="tr-TR" dirty="0">
                <a:sym typeface="Symbol"/>
              </a:rPr>
              <a:t> </a:t>
            </a:r>
          </a:p>
          <a:p>
            <a:pPr lvl="1"/>
            <a:endParaRPr lang="tr-TR" sz="2800" b="1" dirty="0"/>
          </a:p>
          <a:p>
            <a:pPr lvl="1"/>
            <a:endParaRPr lang="tr-TR" sz="2800" b="1" dirty="0"/>
          </a:p>
          <a:p>
            <a:endParaRPr lang="tr-TR" sz="3200" b="1" dirty="0"/>
          </a:p>
          <a:p>
            <a:pPr>
              <a:buNone/>
            </a:pPr>
            <a:endParaRPr lang="tr-TR" sz="3200" b="1" dirty="0"/>
          </a:p>
          <a:p>
            <a:pPr>
              <a:buNone/>
            </a:pPr>
            <a:endParaRPr lang="en-US" sz="3200" b="1" dirty="0">
              <a:solidFill>
                <a:srgbClr val="0000CC"/>
              </a:solidFill>
            </a:endParaRPr>
          </a:p>
          <a:p>
            <a:endParaRPr lang="tr-TR" dirty="0"/>
          </a:p>
          <a:p>
            <a:endParaRPr lang="tr-TR" dirty="0"/>
          </a:p>
          <a:p>
            <a:endParaRPr lang="en-US" dirty="0"/>
          </a:p>
        </p:txBody>
      </p:sp>
      <p:sp>
        <p:nvSpPr>
          <p:cNvPr id="4" name="3 Metin kutusu"/>
          <p:cNvSpPr txBox="1"/>
          <p:nvPr/>
        </p:nvSpPr>
        <p:spPr>
          <a:xfrm>
            <a:off x="8158453" y="6301136"/>
            <a:ext cx="3958046" cy="400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tr-TR" sz="2000" b="1" i="1" dirty="0" err="1"/>
              <a:t>Flythe</a:t>
            </a:r>
            <a:r>
              <a:rPr lang="tr-TR" sz="2000" b="1" i="1" dirty="0"/>
              <a:t> JE, Seminer in </a:t>
            </a:r>
            <a:r>
              <a:rPr lang="tr-TR" sz="2000" b="1" i="1" dirty="0" err="1"/>
              <a:t>Dialysis</a:t>
            </a:r>
            <a:endParaRPr lang="en-US" sz="2000" b="1" i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9FC93EB1-5240-4F91-AD42-66703BB009A8}"/>
              </a:ext>
            </a:extLst>
          </p:cNvPr>
          <p:cNvSpPr txBox="1"/>
          <p:nvPr/>
        </p:nvSpPr>
        <p:spPr>
          <a:xfrm>
            <a:off x="352338" y="5922628"/>
            <a:ext cx="11291581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ym typeface="Symbol"/>
              </a:rPr>
              <a:t>Diyalizat</a:t>
            </a:r>
            <a:r>
              <a:rPr lang="tr-TR" sz="2400" b="1" dirty="0">
                <a:sym typeface="Symbol"/>
              </a:rPr>
              <a:t> sodyumu hastanın </a:t>
            </a:r>
            <a:r>
              <a:rPr lang="tr-TR" sz="2400" b="1" dirty="0" err="1">
                <a:sym typeface="Symbol"/>
              </a:rPr>
              <a:t>prediyaliz</a:t>
            </a:r>
            <a:r>
              <a:rPr lang="tr-TR" sz="2400" b="1" dirty="0">
                <a:sym typeface="Symbol"/>
              </a:rPr>
              <a:t> serum sodyumundan 1-3 </a:t>
            </a:r>
            <a:r>
              <a:rPr lang="tr-TR" sz="2400" b="1" dirty="0" err="1">
                <a:sym typeface="Symbol"/>
              </a:rPr>
              <a:t>mmol</a:t>
            </a:r>
            <a:r>
              <a:rPr lang="tr-TR" sz="2400" b="1" dirty="0">
                <a:sym typeface="Symbol"/>
              </a:rPr>
              <a:t>/L daha az olmalı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233207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9116"/>
            <a:ext cx="10515600" cy="610718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sz="3400" b="1" dirty="0">
                <a:solidFill>
                  <a:srgbClr val="0070C0"/>
                </a:solidFill>
              </a:rPr>
              <a:t>Hemodiyaliz – Makine Kalibrasyonu</a:t>
            </a:r>
          </a:p>
          <a:p>
            <a:endParaRPr lang="tr-TR" dirty="0"/>
          </a:p>
          <a:p>
            <a:pPr marL="0" indent="0">
              <a:buNone/>
            </a:pPr>
            <a:r>
              <a:rPr lang="en-US" b="1" dirty="0"/>
              <a:t>Imperial College </a:t>
            </a:r>
            <a:r>
              <a:rPr lang="en-US" b="1" dirty="0" err="1"/>
              <a:t>Kidney&amp;Transplant</a:t>
            </a:r>
            <a:r>
              <a:rPr lang="en-US" b="1" dirty="0"/>
              <a:t> Institute, </a:t>
            </a:r>
            <a:r>
              <a:rPr lang="en-US" b="1" dirty="0" err="1"/>
              <a:t>Londra</a:t>
            </a:r>
            <a:endParaRPr lang="en-US" b="1" dirty="0"/>
          </a:p>
          <a:p>
            <a:r>
              <a:rPr lang="tr-TR" dirty="0"/>
              <a:t>Makinede iyonik </a:t>
            </a:r>
            <a:r>
              <a:rPr lang="tr-TR" dirty="0" err="1"/>
              <a:t>konduktivite</a:t>
            </a:r>
            <a:r>
              <a:rPr lang="tr-TR" dirty="0"/>
              <a:t> ile </a:t>
            </a:r>
            <a:r>
              <a:rPr lang="tr-TR" dirty="0" err="1"/>
              <a:t>diyalizat</a:t>
            </a:r>
            <a:r>
              <a:rPr lang="tr-TR" dirty="0"/>
              <a:t> </a:t>
            </a:r>
            <a:r>
              <a:rPr lang="tr-TR" dirty="0" err="1"/>
              <a:t>Na</a:t>
            </a:r>
            <a:r>
              <a:rPr lang="tr-TR" dirty="0"/>
              <a:t> 140 </a:t>
            </a:r>
            <a:r>
              <a:rPr lang="tr-TR" dirty="0" err="1"/>
              <a:t>mmol</a:t>
            </a:r>
            <a:r>
              <a:rPr lang="tr-TR" dirty="0"/>
              <a:t>/L görünen 71 diyaliz makinesinden </a:t>
            </a:r>
            <a:r>
              <a:rPr lang="tr-TR" dirty="0" err="1"/>
              <a:t>diyalizat</a:t>
            </a:r>
            <a:r>
              <a:rPr lang="tr-TR" dirty="0"/>
              <a:t> numunesi alınıp ölçülüyor</a:t>
            </a:r>
          </a:p>
          <a:p>
            <a:endParaRPr lang="tr-TR" dirty="0"/>
          </a:p>
          <a:p>
            <a:endParaRPr lang="tr-TR" dirty="0"/>
          </a:p>
          <a:p>
            <a:pPr>
              <a:buNone/>
            </a:pPr>
            <a:r>
              <a:rPr lang="tr-TR" b="1" dirty="0"/>
              <a:t>Sonuç</a:t>
            </a:r>
          </a:p>
          <a:p>
            <a:r>
              <a:rPr lang="fi-FI" b="1" dirty="0"/>
              <a:t>71 makinenin 32’sinde diyalizatta Na &gt;144 mmol/L </a:t>
            </a:r>
            <a:r>
              <a:rPr lang="fi-FI" sz="3800" b="1" dirty="0">
                <a:solidFill>
                  <a:srgbClr val="FF0000"/>
                </a:solidFill>
              </a:rPr>
              <a:t>(%35.7) !</a:t>
            </a:r>
          </a:p>
          <a:p>
            <a:r>
              <a:rPr lang="tr-TR" dirty="0"/>
              <a:t>Makinede </a:t>
            </a:r>
            <a:r>
              <a:rPr lang="tr-TR" dirty="0" err="1"/>
              <a:t>konduktivite</a:t>
            </a:r>
            <a:r>
              <a:rPr lang="tr-TR" dirty="0"/>
              <a:t> ölçen elektrotlarda </a:t>
            </a:r>
            <a:r>
              <a:rPr lang="tr-TR" dirty="0" err="1"/>
              <a:t>malfonksiyon</a:t>
            </a:r>
            <a:r>
              <a:rPr lang="tr-TR" dirty="0"/>
              <a:t> (?)</a:t>
            </a:r>
          </a:p>
          <a:p>
            <a:r>
              <a:rPr lang="tr-TR" b="1" dirty="0" err="1"/>
              <a:t>Rekalibrasyon</a:t>
            </a:r>
            <a:r>
              <a:rPr lang="tr-TR" b="1" dirty="0"/>
              <a:t> sonrası </a:t>
            </a:r>
            <a:r>
              <a:rPr lang="tr-TR" dirty="0"/>
              <a:t>tümü ± 2 </a:t>
            </a:r>
            <a:r>
              <a:rPr lang="tr-TR" dirty="0" err="1"/>
              <a:t>mmol</a:t>
            </a:r>
            <a:r>
              <a:rPr lang="tr-TR" dirty="0"/>
              <a:t> içinde</a:t>
            </a:r>
          </a:p>
          <a:p>
            <a:r>
              <a:rPr lang="tr-TR" dirty="0"/>
              <a:t>Sonuçta </a:t>
            </a:r>
            <a:r>
              <a:rPr lang="tr-TR" dirty="0" err="1"/>
              <a:t>interdiyalitik</a:t>
            </a:r>
            <a:r>
              <a:rPr lang="tr-TR" dirty="0"/>
              <a:t> kilo alımında azalma (2.4 ± 1.1’den 2.1 ± 0.9 </a:t>
            </a:r>
            <a:r>
              <a:rPr lang="tr-TR" dirty="0" err="1"/>
              <a:t>kg’a</a:t>
            </a:r>
            <a:r>
              <a:rPr lang="tr-TR" dirty="0"/>
              <a:t>, p&lt;0.01), </a:t>
            </a:r>
            <a:r>
              <a:rPr lang="tr-TR" dirty="0" err="1"/>
              <a:t>sistolik</a:t>
            </a:r>
            <a:r>
              <a:rPr lang="tr-TR" dirty="0"/>
              <a:t> kan basıncında düşüş (144 ± 23’den 140 ± 23 </a:t>
            </a:r>
            <a:r>
              <a:rPr lang="tr-TR" dirty="0" err="1"/>
              <a:t>mmHg’ya</a:t>
            </a:r>
            <a:r>
              <a:rPr lang="tr-TR" dirty="0"/>
              <a:t>, p=0.07) </a:t>
            </a:r>
            <a:r>
              <a:rPr lang="tr-TR" dirty="0" err="1"/>
              <a:t>antihipertansif</a:t>
            </a:r>
            <a:r>
              <a:rPr lang="tr-TR" dirty="0"/>
              <a:t> ilaçta azalma (1.9 ± 1.5’den 1.7 ± 1.5’e, p&lt;0.05)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sz="3100" b="1" dirty="0">
                <a:solidFill>
                  <a:srgbClr val="FF0000"/>
                </a:solidFill>
              </a:rPr>
              <a:t>Diyaliz makinesi kalibrasyonu düzenli ve özenli yapılmalı</a:t>
            </a:r>
          </a:p>
          <a:p>
            <a:pPr marL="0" indent="0">
              <a:buNone/>
            </a:pPr>
            <a:endParaRPr lang="tr-TR" i="1" dirty="0"/>
          </a:p>
        </p:txBody>
      </p:sp>
      <p:sp>
        <p:nvSpPr>
          <p:cNvPr id="4" name="3 Metin kutusu"/>
          <p:cNvSpPr txBox="1"/>
          <p:nvPr/>
        </p:nvSpPr>
        <p:spPr>
          <a:xfrm>
            <a:off x="7302138" y="6309361"/>
            <a:ext cx="4676502" cy="400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2000" b="1" i="1" dirty="0"/>
              <a:t>Edwards C et al. </a:t>
            </a:r>
            <a:r>
              <a:rPr lang="tr-TR" sz="2000" b="1" i="1" dirty="0"/>
              <a:t>J</a:t>
            </a:r>
            <a:r>
              <a:rPr lang="fr-FR" sz="2000" b="1" i="1" dirty="0"/>
              <a:t>ASN 2009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20218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9116"/>
            <a:ext cx="10515600" cy="5807847"/>
          </a:xfrm>
        </p:spPr>
        <p:txBody>
          <a:bodyPr/>
          <a:lstStyle/>
          <a:p>
            <a:pPr marL="0" indent="0">
              <a:buNone/>
            </a:pPr>
            <a:r>
              <a:rPr lang="tr-TR" b="1" dirty="0" err="1">
                <a:solidFill>
                  <a:srgbClr val="0070C0"/>
                </a:solidFill>
              </a:rPr>
              <a:t>Diyalizat</a:t>
            </a:r>
            <a:r>
              <a:rPr lang="tr-TR" b="1" dirty="0">
                <a:solidFill>
                  <a:srgbClr val="0070C0"/>
                </a:solidFill>
              </a:rPr>
              <a:t> </a:t>
            </a:r>
            <a:r>
              <a:rPr lang="tr-TR" b="1" dirty="0" smtClean="0">
                <a:solidFill>
                  <a:srgbClr val="0070C0"/>
                </a:solidFill>
              </a:rPr>
              <a:t>s</a:t>
            </a:r>
            <a:r>
              <a:rPr lang="tr-TR" b="1" dirty="0" smtClean="0">
                <a:solidFill>
                  <a:srgbClr val="0070C0"/>
                </a:solidFill>
              </a:rPr>
              <a:t>odyumu ne olmalı? </a:t>
            </a:r>
            <a:endParaRPr lang="tr-TR" b="1" dirty="0">
              <a:solidFill>
                <a:srgbClr val="0070C0"/>
              </a:solidFill>
            </a:endParaRPr>
          </a:p>
          <a:p>
            <a:endParaRPr lang="tr-TR" dirty="0"/>
          </a:p>
          <a:p>
            <a:r>
              <a:rPr lang="tr-TR" b="1" dirty="0"/>
              <a:t>Diyette tuz kısıtlaması çok önemli</a:t>
            </a:r>
          </a:p>
          <a:p>
            <a:r>
              <a:rPr lang="tr-TR" b="1" dirty="0" err="1"/>
              <a:t>Diyalizat</a:t>
            </a:r>
            <a:r>
              <a:rPr lang="tr-TR" b="1" dirty="0"/>
              <a:t> </a:t>
            </a:r>
            <a:r>
              <a:rPr lang="tr-TR" b="1" dirty="0" err="1"/>
              <a:t>Na</a:t>
            </a:r>
            <a:r>
              <a:rPr lang="tr-TR" b="1" dirty="0"/>
              <a:t> 138-140 </a:t>
            </a:r>
            <a:r>
              <a:rPr lang="tr-TR" b="1" dirty="0" err="1"/>
              <a:t>mmol</a:t>
            </a:r>
            <a:r>
              <a:rPr lang="tr-TR" b="1" dirty="0"/>
              <a:t>/L olmalı, daha yüksek değil</a:t>
            </a:r>
          </a:p>
          <a:p>
            <a:r>
              <a:rPr lang="tr-TR" dirty="0" err="1"/>
              <a:t>Diyalizat</a:t>
            </a:r>
            <a:r>
              <a:rPr lang="tr-TR" dirty="0"/>
              <a:t> sodyumu kan basıncını etkiler</a:t>
            </a:r>
          </a:p>
          <a:p>
            <a:r>
              <a:rPr lang="tr-TR" dirty="0"/>
              <a:t>Pozitif </a:t>
            </a:r>
            <a:r>
              <a:rPr lang="tr-TR" dirty="0" err="1"/>
              <a:t>Na</a:t>
            </a:r>
            <a:r>
              <a:rPr lang="tr-TR" dirty="0"/>
              <a:t> </a:t>
            </a:r>
            <a:r>
              <a:rPr lang="tr-TR" dirty="0" err="1"/>
              <a:t>gradient</a:t>
            </a:r>
            <a:r>
              <a:rPr lang="tr-TR" dirty="0"/>
              <a:t> </a:t>
            </a:r>
            <a:r>
              <a:rPr lang="tr-TR" dirty="0" err="1"/>
              <a:t>intradiyalitik</a:t>
            </a:r>
            <a:r>
              <a:rPr lang="tr-TR" dirty="0"/>
              <a:t> kilo alımı ve kan basıncı artışıyla ilişkili</a:t>
            </a:r>
          </a:p>
          <a:p>
            <a:r>
              <a:rPr lang="pt-BR" b="1" dirty="0"/>
              <a:t>Na profil (modelleme</a:t>
            </a:r>
            <a:r>
              <a:rPr lang="tr-TR" b="1" dirty="0"/>
              <a:t>), seçilmiş hasta gruplarında yararlı olabilir</a:t>
            </a:r>
            <a:endParaRPr lang="pt-BR" dirty="0"/>
          </a:p>
          <a:p>
            <a:r>
              <a:rPr lang="tr-TR" b="1" dirty="0" err="1"/>
              <a:t>Na</a:t>
            </a:r>
            <a:r>
              <a:rPr lang="tr-TR" b="1" dirty="0"/>
              <a:t> düzeyine göre ayarlanmış </a:t>
            </a:r>
            <a:r>
              <a:rPr lang="tr-TR" b="1" dirty="0" err="1"/>
              <a:t>diyalizat</a:t>
            </a:r>
            <a:r>
              <a:rPr lang="tr-TR" b="1" dirty="0"/>
              <a:t> </a:t>
            </a:r>
            <a:r>
              <a:rPr lang="tr-TR" b="1" dirty="0" err="1"/>
              <a:t>Na</a:t>
            </a:r>
            <a:r>
              <a:rPr lang="tr-TR" b="1" dirty="0"/>
              <a:t> akılcı olabilir, bireysel reçete, ancak pratikte zor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6810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814917" y="2276476"/>
            <a:ext cx="5088467" cy="3889375"/>
            <a:chOff x="1491" y="1188"/>
            <a:chExt cx="2682" cy="2687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497" y="1188"/>
              <a:ext cx="2676" cy="2687"/>
              <a:chOff x="1497" y="1188"/>
              <a:chExt cx="2676" cy="2687"/>
            </a:xfrm>
          </p:grpSpPr>
          <p:sp>
            <p:nvSpPr>
              <p:cNvPr id="92787" name="Freeform 4"/>
              <p:cNvSpPr>
                <a:spLocks/>
              </p:cNvSpPr>
              <p:nvPr/>
            </p:nvSpPr>
            <p:spPr bwMode="auto">
              <a:xfrm>
                <a:off x="1497" y="1345"/>
                <a:ext cx="2638" cy="2530"/>
              </a:xfrm>
              <a:custGeom>
                <a:avLst/>
                <a:gdLst>
                  <a:gd name="T0" fmla="*/ 2147483646 w 826"/>
                  <a:gd name="T1" fmla="*/ 2147483646 h 743"/>
                  <a:gd name="T2" fmla="*/ 2147483646 w 826"/>
                  <a:gd name="T3" fmla="*/ 2147483646 h 743"/>
                  <a:gd name="T4" fmla="*/ 2147483646 w 826"/>
                  <a:gd name="T5" fmla="*/ 2147483646 h 743"/>
                  <a:gd name="T6" fmla="*/ 2147483646 w 826"/>
                  <a:gd name="T7" fmla="*/ 2147483646 h 743"/>
                  <a:gd name="T8" fmla="*/ 2147483646 w 826"/>
                  <a:gd name="T9" fmla="*/ 2147483646 h 743"/>
                  <a:gd name="T10" fmla="*/ 2147483646 w 826"/>
                  <a:gd name="T11" fmla="*/ 2147483646 h 743"/>
                  <a:gd name="T12" fmla="*/ 2147483646 w 826"/>
                  <a:gd name="T13" fmla="*/ 2147483646 h 743"/>
                  <a:gd name="T14" fmla="*/ 2147483646 w 826"/>
                  <a:gd name="T15" fmla="*/ 2147483646 h 743"/>
                  <a:gd name="T16" fmla="*/ 2147483646 w 826"/>
                  <a:gd name="T17" fmla="*/ 2147483646 h 743"/>
                  <a:gd name="T18" fmla="*/ 2147483646 w 826"/>
                  <a:gd name="T19" fmla="*/ 2147483646 h 74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26"/>
                  <a:gd name="T31" fmla="*/ 0 h 743"/>
                  <a:gd name="T32" fmla="*/ 826 w 826"/>
                  <a:gd name="T33" fmla="*/ 743 h 74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26" h="743">
                    <a:moveTo>
                      <a:pt x="489" y="24"/>
                    </a:moveTo>
                    <a:cubicBezTo>
                      <a:pt x="408" y="0"/>
                      <a:pt x="304" y="49"/>
                      <a:pt x="251" y="42"/>
                    </a:cubicBezTo>
                    <a:cubicBezTo>
                      <a:pt x="92" y="23"/>
                      <a:pt x="12" y="202"/>
                      <a:pt x="6" y="274"/>
                    </a:cubicBezTo>
                    <a:cubicBezTo>
                      <a:pt x="0" y="339"/>
                      <a:pt x="4" y="381"/>
                      <a:pt x="20" y="433"/>
                    </a:cubicBezTo>
                    <a:cubicBezTo>
                      <a:pt x="36" y="486"/>
                      <a:pt x="66" y="534"/>
                      <a:pt x="115" y="569"/>
                    </a:cubicBezTo>
                    <a:cubicBezTo>
                      <a:pt x="213" y="639"/>
                      <a:pt x="370" y="592"/>
                      <a:pt x="470" y="644"/>
                    </a:cubicBezTo>
                    <a:cubicBezTo>
                      <a:pt x="670" y="743"/>
                      <a:pt x="754" y="603"/>
                      <a:pt x="796" y="497"/>
                    </a:cubicBezTo>
                    <a:cubicBezTo>
                      <a:pt x="826" y="421"/>
                      <a:pt x="811" y="332"/>
                      <a:pt x="812" y="309"/>
                    </a:cubicBezTo>
                    <a:cubicBezTo>
                      <a:pt x="818" y="215"/>
                      <a:pt x="721" y="129"/>
                      <a:pt x="656" y="102"/>
                    </a:cubicBezTo>
                    <a:cubicBezTo>
                      <a:pt x="591" y="75"/>
                      <a:pt x="570" y="48"/>
                      <a:pt x="489" y="24"/>
                    </a:cubicBezTo>
                    <a:close/>
                  </a:path>
                </a:pathLst>
              </a:custGeom>
              <a:solidFill>
                <a:srgbClr val="8290C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788" name="Freeform 5"/>
              <p:cNvSpPr>
                <a:spLocks/>
              </p:cNvSpPr>
              <p:nvPr/>
            </p:nvSpPr>
            <p:spPr bwMode="auto">
              <a:xfrm>
                <a:off x="1750" y="1188"/>
                <a:ext cx="2423" cy="1921"/>
              </a:xfrm>
              <a:custGeom>
                <a:avLst/>
                <a:gdLst>
                  <a:gd name="T0" fmla="*/ 2147483646 w 759"/>
                  <a:gd name="T1" fmla="*/ 2147483646 h 564"/>
                  <a:gd name="T2" fmla="*/ 2147483646 w 759"/>
                  <a:gd name="T3" fmla="*/ 2147483646 h 564"/>
                  <a:gd name="T4" fmla="*/ 2147483646 w 759"/>
                  <a:gd name="T5" fmla="*/ 2147483646 h 564"/>
                  <a:gd name="T6" fmla="*/ 2147483646 w 759"/>
                  <a:gd name="T7" fmla="*/ 2147483646 h 564"/>
                  <a:gd name="T8" fmla="*/ 2147483646 w 759"/>
                  <a:gd name="T9" fmla="*/ 2147483646 h 564"/>
                  <a:gd name="T10" fmla="*/ 2147483646 w 759"/>
                  <a:gd name="T11" fmla="*/ 2147483646 h 564"/>
                  <a:gd name="T12" fmla="*/ 2147483646 w 759"/>
                  <a:gd name="T13" fmla="*/ 2147483646 h 564"/>
                  <a:gd name="T14" fmla="*/ 2147483646 w 759"/>
                  <a:gd name="T15" fmla="*/ 2147483646 h 564"/>
                  <a:gd name="T16" fmla="*/ 2147483646 w 759"/>
                  <a:gd name="T17" fmla="*/ 2147483646 h 564"/>
                  <a:gd name="T18" fmla="*/ 2147483646 w 759"/>
                  <a:gd name="T19" fmla="*/ 2147483646 h 564"/>
                  <a:gd name="T20" fmla="*/ 0 w 759"/>
                  <a:gd name="T21" fmla="*/ 2147483646 h 564"/>
                  <a:gd name="T22" fmla="*/ 2147483646 w 759"/>
                  <a:gd name="T23" fmla="*/ 2147483646 h 564"/>
                  <a:gd name="T24" fmla="*/ 2147483646 w 759"/>
                  <a:gd name="T25" fmla="*/ 2147483646 h 564"/>
                  <a:gd name="T26" fmla="*/ 2147483646 w 759"/>
                  <a:gd name="T27" fmla="*/ 2147483646 h 564"/>
                  <a:gd name="T28" fmla="*/ 2147483646 w 759"/>
                  <a:gd name="T29" fmla="*/ 2147483646 h 564"/>
                  <a:gd name="T30" fmla="*/ 2147483646 w 759"/>
                  <a:gd name="T31" fmla="*/ 2147483646 h 564"/>
                  <a:gd name="T32" fmla="*/ 2147483646 w 759"/>
                  <a:gd name="T33" fmla="*/ 2147483646 h 564"/>
                  <a:gd name="T34" fmla="*/ 2147483646 w 759"/>
                  <a:gd name="T35" fmla="*/ 2147483646 h 564"/>
                  <a:gd name="T36" fmla="*/ 2147483646 w 759"/>
                  <a:gd name="T37" fmla="*/ 2147483646 h 564"/>
                  <a:gd name="T38" fmla="*/ 2147483646 w 759"/>
                  <a:gd name="T39" fmla="*/ 2147483646 h 56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759"/>
                  <a:gd name="T61" fmla="*/ 0 h 564"/>
                  <a:gd name="T62" fmla="*/ 759 w 759"/>
                  <a:gd name="T63" fmla="*/ 564 h 56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759" h="564">
                    <a:moveTo>
                      <a:pt x="756" y="310"/>
                    </a:moveTo>
                    <a:cubicBezTo>
                      <a:pt x="759" y="255"/>
                      <a:pt x="754" y="199"/>
                      <a:pt x="715" y="160"/>
                    </a:cubicBezTo>
                    <a:cubicBezTo>
                      <a:pt x="686" y="132"/>
                      <a:pt x="627" y="114"/>
                      <a:pt x="600" y="103"/>
                    </a:cubicBezTo>
                    <a:cubicBezTo>
                      <a:pt x="553" y="83"/>
                      <a:pt x="553" y="58"/>
                      <a:pt x="512" y="39"/>
                    </a:cubicBezTo>
                    <a:cubicBezTo>
                      <a:pt x="497" y="32"/>
                      <a:pt x="455" y="31"/>
                      <a:pt x="433" y="25"/>
                    </a:cubicBezTo>
                    <a:cubicBezTo>
                      <a:pt x="412" y="19"/>
                      <a:pt x="382" y="0"/>
                      <a:pt x="360" y="1"/>
                    </a:cubicBezTo>
                    <a:cubicBezTo>
                      <a:pt x="329" y="3"/>
                      <a:pt x="307" y="26"/>
                      <a:pt x="278" y="32"/>
                    </a:cubicBezTo>
                    <a:cubicBezTo>
                      <a:pt x="245" y="39"/>
                      <a:pt x="229" y="21"/>
                      <a:pt x="208" y="20"/>
                    </a:cubicBezTo>
                    <a:cubicBezTo>
                      <a:pt x="137" y="18"/>
                      <a:pt x="129" y="44"/>
                      <a:pt x="102" y="56"/>
                    </a:cubicBezTo>
                    <a:cubicBezTo>
                      <a:pt x="67" y="70"/>
                      <a:pt x="45" y="102"/>
                      <a:pt x="22" y="131"/>
                    </a:cubicBezTo>
                    <a:cubicBezTo>
                      <a:pt x="14" y="140"/>
                      <a:pt x="7" y="150"/>
                      <a:pt x="0" y="160"/>
                    </a:cubicBezTo>
                    <a:cubicBezTo>
                      <a:pt x="41" y="114"/>
                      <a:pt x="98" y="80"/>
                      <a:pt x="172" y="88"/>
                    </a:cubicBezTo>
                    <a:cubicBezTo>
                      <a:pt x="225" y="95"/>
                      <a:pt x="329" y="46"/>
                      <a:pt x="410" y="70"/>
                    </a:cubicBezTo>
                    <a:cubicBezTo>
                      <a:pt x="491" y="94"/>
                      <a:pt x="512" y="121"/>
                      <a:pt x="577" y="148"/>
                    </a:cubicBezTo>
                    <a:cubicBezTo>
                      <a:pt x="642" y="175"/>
                      <a:pt x="739" y="261"/>
                      <a:pt x="733" y="355"/>
                    </a:cubicBezTo>
                    <a:cubicBezTo>
                      <a:pt x="732" y="378"/>
                      <a:pt x="747" y="467"/>
                      <a:pt x="717" y="543"/>
                    </a:cubicBezTo>
                    <a:cubicBezTo>
                      <a:pt x="714" y="550"/>
                      <a:pt x="711" y="557"/>
                      <a:pt x="708" y="564"/>
                    </a:cubicBezTo>
                    <a:cubicBezTo>
                      <a:pt x="721" y="542"/>
                      <a:pt x="731" y="519"/>
                      <a:pt x="740" y="498"/>
                    </a:cubicBezTo>
                    <a:cubicBezTo>
                      <a:pt x="752" y="468"/>
                      <a:pt x="744" y="437"/>
                      <a:pt x="746" y="408"/>
                    </a:cubicBezTo>
                    <a:cubicBezTo>
                      <a:pt x="749" y="363"/>
                      <a:pt x="755" y="324"/>
                      <a:pt x="756" y="310"/>
                    </a:cubicBezTo>
                    <a:close/>
                  </a:path>
                </a:pathLst>
              </a:custGeom>
              <a:solidFill>
                <a:srgbClr val="BCC4D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789" name="Freeform 6"/>
              <p:cNvSpPr>
                <a:spLocks/>
              </p:cNvSpPr>
              <p:nvPr/>
            </p:nvSpPr>
            <p:spPr bwMode="auto">
              <a:xfrm>
                <a:off x="1750" y="1188"/>
                <a:ext cx="2423" cy="1921"/>
              </a:xfrm>
              <a:custGeom>
                <a:avLst/>
                <a:gdLst>
                  <a:gd name="T0" fmla="*/ 2147483646 w 759"/>
                  <a:gd name="T1" fmla="*/ 2147483646 h 564"/>
                  <a:gd name="T2" fmla="*/ 2147483646 w 759"/>
                  <a:gd name="T3" fmla="*/ 2147483646 h 564"/>
                  <a:gd name="T4" fmla="*/ 2147483646 w 759"/>
                  <a:gd name="T5" fmla="*/ 2147483646 h 564"/>
                  <a:gd name="T6" fmla="*/ 2147483646 w 759"/>
                  <a:gd name="T7" fmla="*/ 2147483646 h 564"/>
                  <a:gd name="T8" fmla="*/ 2147483646 w 759"/>
                  <a:gd name="T9" fmla="*/ 2147483646 h 564"/>
                  <a:gd name="T10" fmla="*/ 2147483646 w 759"/>
                  <a:gd name="T11" fmla="*/ 2147483646 h 564"/>
                  <a:gd name="T12" fmla="*/ 2147483646 w 759"/>
                  <a:gd name="T13" fmla="*/ 2147483646 h 564"/>
                  <a:gd name="T14" fmla="*/ 2147483646 w 759"/>
                  <a:gd name="T15" fmla="*/ 2147483646 h 564"/>
                  <a:gd name="T16" fmla="*/ 2147483646 w 759"/>
                  <a:gd name="T17" fmla="*/ 2147483646 h 564"/>
                  <a:gd name="T18" fmla="*/ 2147483646 w 759"/>
                  <a:gd name="T19" fmla="*/ 2147483646 h 564"/>
                  <a:gd name="T20" fmla="*/ 2147483646 w 759"/>
                  <a:gd name="T21" fmla="*/ 2147483646 h 564"/>
                  <a:gd name="T22" fmla="*/ 2147483646 w 759"/>
                  <a:gd name="T23" fmla="*/ 2147483646 h 564"/>
                  <a:gd name="T24" fmla="*/ 2147483646 w 759"/>
                  <a:gd name="T25" fmla="*/ 2147483646 h 564"/>
                  <a:gd name="T26" fmla="*/ 2147483646 w 759"/>
                  <a:gd name="T27" fmla="*/ 2147483646 h 564"/>
                  <a:gd name="T28" fmla="*/ 0 w 759"/>
                  <a:gd name="T29" fmla="*/ 2147483646 h 5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59"/>
                  <a:gd name="T46" fmla="*/ 0 h 564"/>
                  <a:gd name="T47" fmla="*/ 759 w 759"/>
                  <a:gd name="T48" fmla="*/ 564 h 5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59" h="564">
                    <a:moveTo>
                      <a:pt x="717" y="543"/>
                    </a:moveTo>
                    <a:cubicBezTo>
                      <a:pt x="714" y="550"/>
                      <a:pt x="711" y="557"/>
                      <a:pt x="708" y="564"/>
                    </a:cubicBezTo>
                    <a:cubicBezTo>
                      <a:pt x="721" y="542"/>
                      <a:pt x="731" y="519"/>
                      <a:pt x="740" y="498"/>
                    </a:cubicBezTo>
                    <a:cubicBezTo>
                      <a:pt x="752" y="468"/>
                      <a:pt x="744" y="437"/>
                      <a:pt x="746" y="408"/>
                    </a:cubicBezTo>
                    <a:cubicBezTo>
                      <a:pt x="749" y="363"/>
                      <a:pt x="755" y="324"/>
                      <a:pt x="756" y="310"/>
                    </a:cubicBezTo>
                    <a:cubicBezTo>
                      <a:pt x="759" y="255"/>
                      <a:pt x="754" y="199"/>
                      <a:pt x="715" y="160"/>
                    </a:cubicBezTo>
                    <a:cubicBezTo>
                      <a:pt x="686" y="132"/>
                      <a:pt x="627" y="114"/>
                      <a:pt x="600" y="103"/>
                    </a:cubicBezTo>
                    <a:cubicBezTo>
                      <a:pt x="553" y="83"/>
                      <a:pt x="553" y="58"/>
                      <a:pt x="512" y="39"/>
                    </a:cubicBezTo>
                    <a:cubicBezTo>
                      <a:pt x="497" y="32"/>
                      <a:pt x="455" y="31"/>
                      <a:pt x="433" y="25"/>
                    </a:cubicBezTo>
                    <a:cubicBezTo>
                      <a:pt x="412" y="19"/>
                      <a:pt x="382" y="0"/>
                      <a:pt x="360" y="1"/>
                    </a:cubicBezTo>
                    <a:cubicBezTo>
                      <a:pt x="329" y="3"/>
                      <a:pt x="307" y="26"/>
                      <a:pt x="278" y="32"/>
                    </a:cubicBezTo>
                    <a:cubicBezTo>
                      <a:pt x="245" y="39"/>
                      <a:pt x="229" y="21"/>
                      <a:pt x="208" y="20"/>
                    </a:cubicBezTo>
                    <a:cubicBezTo>
                      <a:pt x="137" y="18"/>
                      <a:pt x="129" y="44"/>
                      <a:pt x="102" y="56"/>
                    </a:cubicBezTo>
                    <a:cubicBezTo>
                      <a:pt x="67" y="70"/>
                      <a:pt x="45" y="102"/>
                      <a:pt x="22" y="131"/>
                    </a:cubicBezTo>
                    <a:cubicBezTo>
                      <a:pt x="14" y="140"/>
                      <a:pt x="7" y="150"/>
                      <a:pt x="0" y="160"/>
                    </a:cubicBezTo>
                  </a:path>
                </a:pathLst>
              </a:custGeom>
              <a:noFill/>
              <a:ln w="9525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790" name="Freeform 7"/>
              <p:cNvSpPr>
                <a:spLocks/>
              </p:cNvSpPr>
              <p:nvPr/>
            </p:nvSpPr>
            <p:spPr bwMode="auto">
              <a:xfrm>
                <a:off x="1542" y="1427"/>
                <a:ext cx="2526" cy="2207"/>
              </a:xfrm>
              <a:custGeom>
                <a:avLst/>
                <a:gdLst>
                  <a:gd name="T0" fmla="*/ 2147483646 w 791"/>
                  <a:gd name="T1" fmla="*/ 2147483646 h 648"/>
                  <a:gd name="T2" fmla="*/ 2147483646 w 791"/>
                  <a:gd name="T3" fmla="*/ 2147483646 h 648"/>
                  <a:gd name="T4" fmla="*/ 2147483646 w 791"/>
                  <a:gd name="T5" fmla="*/ 2147483646 h 648"/>
                  <a:gd name="T6" fmla="*/ 2147483646 w 791"/>
                  <a:gd name="T7" fmla="*/ 2147483646 h 648"/>
                  <a:gd name="T8" fmla="*/ 2147483646 w 791"/>
                  <a:gd name="T9" fmla="*/ 2147483646 h 648"/>
                  <a:gd name="T10" fmla="*/ 2147483646 w 791"/>
                  <a:gd name="T11" fmla="*/ 2147483646 h 648"/>
                  <a:gd name="T12" fmla="*/ 2147483646 w 791"/>
                  <a:gd name="T13" fmla="*/ 2147483646 h 648"/>
                  <a:gd name="T14" fmla="*/ 2147483646 w 791"/>
                  <a:gd name="T15" fmla="*/ 2147483646 h 648"/>
                  <a:gd name="T16" fmla="*/ 2147483646 w 791"/>
                  <a:gd name="T17" fmla="*/ 2147483646 h 648"/>
                  <a:gd name="T18" fmla="*/ 2147483646 w 791"/>
                  <a:gd name="T19" fmla="*/ 2147483646 h 648"/>
                  <a:gd name="T20" fmla="*/ 2147483646 w 791"/>
                  <a:gd name="T21" fmla="*/ 2147483646 h 648"/>
                  <a:gd name="T22" fmla="*/ 2147483646 w 791"/>
                  <a:gd name="T23" fmla="*/ 2147483646 h 648"/>
                  <a:gd name="T24" fmla="*/ 2147483646 w 791"/>
                  <a:gd name="T25" fmla="*/ 2147483646 h 648"/>
                  <a:gd name="T26" fmla="*/ 2147483646 w 791"/>
                  <a:gd name="T27" fmla="*/ 2147483646 h 648"/>
                  <a:gd name="T28" fmla="*/ 2147483646 w 791"/>
                  <a:gd name="T29" fmla="*/ 2147483646 h 648"/>
                  <a:gd name="T30" fmla="*/ 2147483646 w 791"/>
                  <a:gd name="T31" fmla="*/ 2147483646 h 648"/>
                  <a:gd name="T32" fmla="*/ 2147483646 w 791"/>
                  <a:gd name="T33" fmla="*/ 2147483646 h 6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791"/>
                  <a:gd name="T52" fmla="*/ 0 h 648"/>
                  <a:gd name="T53" fmla="*/ 791 w 791"/>
                  <a:gd name="T54" fmla="*/ 648 h 6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791" h="648">
                    <a:moveTo>
                      <a:pt x="322" y="22"/>
                    </a:moveTo>
                    <a:cubicBezTo>
                      <a:pt x="370" y="12"/>
                      <a:pt x="425" y="0"/>
                      <a:pt x="471" y="14"/>
                    </a:cubicBezTo>
                    <a:cubicBezTo>
                      <a:pt x="471" y="14"/>
                      <a:pt x="471" y="14"/>
                      <a:pt x="471" y="14"/>
                    </a:cubicBezTo>
                    <a:cubicBezTo>
                      <a:pt x="518" y="28"/>
                      <a:pt x="544" y="42"/>
                      <a:pt x="571" y="58"/>
                    </a:cubicBezTo>
                    <a:cubicBezTo>
                      <a:pt x="590" y="69"/>
                      <a:pt x="610" y="80"/>
                      <a:pt x="637" y="91"/>
                    </a:cubicBezTo>
                    <a:cubicBezTo>
                      <a:pt x="702" y="118"/>
                      <a:pt x="790" y="200"/>
                      <a:pt x="784" y="284"/>
                    </a:cubicBezTo>
                    <a:cubicBezTo>
                      <a:pt x="784" y="290"/>
                      <a:pt x="784" y="299"/>
                      <a:pt x="785" y="310"/>
                    </a:cubicBezTo>
                    <a:cubicBezTo>
                      <a:pt x="787" y="348"/>
                      <a:pt x="791" y="412"/>
                      <a:pt x="769" y="468"/>
                    </a:cubicBezTo>
                    <a:cubicBezTo>
                      <a:pt x="734" y="556"/>
                      <a:pt x="691" y="609"/>
                      <a:pt x="637" y="630"/>
                    </a:cubicBezTo>
                    <a:cubicBezTo>
                      <a:pt x="588" y="648"/>
                      <a:pt x="530" y="641"/>
                      <a:pt x="463" y="607"/>
                    </a:cubicBezTo>
                    <a:cubicBezTo>
                      <a:pt x="414" y="582"/>
                      <a:pt x="353" y="579"/>
                      <a:pt x="294" y="576"/>
                    </a:cubicBezTo>
                    <a:cubicBezTo>
                      <a:pt x="228" y="573"/>
                      <a:pt x="159" y="569"/>
                      <a:pt x="109" y="534"/>
                    </a:cubicBezTo>
                    <a:cubicBezTo>
                      <a:pt x="67" y="504"/>
                      <a:pt x="36" y="461"/>
                      <a:pt x="20" y="405"/>
                    </a:cubicBezTo>
                    <a:cubicBezTo>
                      <a:pt x="6" y="361"/>
                      <a:pt x="0" y="327"/>
                      <a:pt x="6" y="251"/>
                    </a:cubicBezTo>
                    <a:cubicBezTo>
                      <a:pt x="10" y="207"/>
                      <a:pt x="42" y="122"/>
                      <a:pt x="104" y="72"/>
                    </a:cubicBezTo>
                    <a:cubicBezTo>
                      <a:pt x="143" y="40"/>
                      <a:pt x="187" y="27"/>
                      <a:pt x="235" y="32"/>
                    </a:cubicBezTo>
                    <a:cubicBezTo>
                      <a:pt x="258" y="35"/>
                      <a:pt x="288" y="29"/>
                      <a:pt x="322" y="22"/>
                    </a:cubicBezTo>
                    <a:close/>
                  </a:path>
                </a:pathLst>
              </a:custGeom>
              <a:solidFill>
                <a:srgbClr val="FAFD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791" name="Oval 8"/>
              <p:cNvSpPr>
                <a:spLocks noChangeArrowheads="1"/>
              </p:cNvSpPr>
              <p:nvPr/>
            </p:nvSpPr>
            <p:spPr bwMode="auto">
              <a:xfrm>
                <a:off x="2771" y="2298"/>
                <a:ext cx="1163" cy="1240"/>
              </a:xfrm>
              <a:prstGeom prst="ellipse">
                <a:avLst/>
              </a:prstGeom>
              <a:solidFill>
                <a:srgbClr val="FAFD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92" name="Oval 9"/>
              <p:cNvSpPr>
                <a:spLocks noChangeArrowheads="1"/>
              </p:cNvSpPr>
              <p:nvPr/>
            </p:nvSpPr>
            <p:spPr bwMode="auto">
              <a:xfrm>
                <a:off x="2784" y="2312"/>
                <a:ext cx="1143" cy="1219"/>
              </a:xfrm>
              <a:prstGeom prst="ellipse">
                <a:avLst/>
              </a:prstGeom>
              <a:solidFill>
                <a:srgbClr val="FAFDA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93" name="Oval 10"/>
              <p:cNvSpPr>
                <a:spLocks noChangeArrowheads="1"/>
              </p:cNvSpPr>
              <p:nvPr/>
            </p:nvSpPr>
            <p:spPr bwMode="auto">
              <a:xfrm>
                <a:off x="2797" y="2329"/>
                <a:ext cx="1124" cy="1199"/>
              </a:xfrm>
              <a:prstGeom prst="ellipse">
                <a:avLst/>
              </a:prstGeom>
              <a:solidFill>
                <a:srgbClr val="FAFDA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94" name="Oval 11"/>
              <p:cNvSpPr>
                <a:spLocks noChangeArrowheads="1"/>
              </p:cNvSpPr>
              <p:nvPr/>
            </p:nvSpPr>
            <p:spPr bwMode="auto">
              <a:xfrm>
                <a:off x="2807" y="2343"/>
                <a:ext cx="1104" cy="1178"/>
              </a:xfrm>
              <a:prstGeom prst="ellipse">
                <a:avLst/>
              </a:prstGeom>
              <a:solidFill>
                <a:srgbClr val="FAFDA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95" name="Oval 12"/>
              <p:cNvSpPr>
                <a:spLocks noChangeArrowheads="1"/>
              </p:cNvSpPr>
              <p:nvPr/>
            </p:nvSpPr>
            <p:spPr bwMode="auto">
              <a:xfrm>
                <a:off x="2819" y="2356"/>
                <a:ext cx="1086" cy="1158"/>
              </a:xfrm>
              <a:prstGeom prst="ellipse">
                <a:avLst/>
              </a:prstGeom>
              <a:solidFill>
                <a:srgbClr val="FAFDA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96" name="Oval 13"/>
              <p:cNvSpPr>
                <a:spLocks noChangeArrowheads="1"/>
              </p:cNvSpPr>
              <p:nvPr/>
            </p:nvSpPr>
            <p:spPr bwMode="auto">
              <a:xfrm>
                <a:off x="2832" y="2373"/>
                <a:ext cx="1063" cy="1135"/>
              </a:xfrm>
              <a:prstGeom prst="ellipse">
                <a:avLst/>
              </a:prstGeom>
              <a:solidFill>
                <a:srgbClr val="FAFDA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97" name="Oval 14"/>
              <p:cNvSpPr>
                <a:spLocks noChangeArrowheads="1"/>
              </p:cNvSpPr>
              <p:nvPr/>
            </p:nvSpPr>
            <p:spPr bwMode="auto">
              <a:xfrm>
                <a:off x="2842" y="2387"/>
                <a:ext cx="1047" cy="1114"/>
              </a:xfrm>
              <a:prstGeom prst="ellipse">
                <a:avLst/>
              </a:prstGeom>
              <a:solidFill>
                <a:srgbClr val="FAFDA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98" name="Oval 15"/>
              <p:cNvSpPr>
                <a:spLocks noChangeArrowheads="1"/>
              </p:cNvSpPr>
              <p:nvPr/>
            </p:nvSpPr>
            <p:spPr bwMode="auto">
              <a:xfrm>
                <a:off x="2854" y="2401"/>
                <a:ext cx="1025" cy="1096"/>
              </a:xfrm>
              <a:prstGeom prst="ellipse">
                <a:avLst/>
              </a:prstGeom>
              <a:solidFill>
                <a:srgbClr val="FAFD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99" name="Oval 16"/>
              <p:cNvSpPr>
                <a:spLocks noChangeArrowheads="1"/>
              </p:cNvSpPr>
              <p:nvPr/>
            </p:nvSpPr>
            <p:spPr bwMode="auto">
              <a:xfrm>
                <a:off x="2864" y="2418"/>
                <a:ext cx="1009" cy="1073"/>
              </a:xfrm>
              <a:prstGeom prst="ellipse">
                <a:avLst/>
              </a:prstGeom>
              <a:solidFill>
                <a:srgbClr val="FAFD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00" name="Oval 17"/>
              <p:cNvSpPr>
                <a:spLocks noChangeArrowheads="1"/>
              </p:cNvSpPr>
              <p:nvPr/>
            </p:nvSpPr>
            <p:spPr bwMode="auto">
              <a:xfrm>
                <a:off x="2877" y="2431"/>
                <a:ext cx="986" cy="1053"/>
              </a:xfrm>
              <a:prstGeom prst="ellipse">
                <a:avLst/>
              </a:prstGeom>
              <a:solidFill>
                <a:srgbClr val="FBFDB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01" name="Oval 18"/>
              <p:cNvSpPr>
                <a:spLocks noChangeArrowheads="1"/>
              </p:cNvSpPr>
              <p:nvPr/>
            </p:nvSpPr>
            <p:spPr bwMode="auto">
              <a:xfrm>
                <a:off x="2890" y="2445"/>
                <a:ext cx="967" cy="1032"/>
              </a:xfrm>
              <a:prstGeom prst="ellipse">
                <a:avLst/>
              </a:prstGeom>
              <a:solidFill>
                <a:srgbClr val="FBFD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02" name="Oval 19"/>
              <p:cNvSpPr>
                <a:spLocks noChangeArrowheads="1"/>
              </p:cNvSpPr>
              <p:nvPr/>
            </p:nvSpPr>
            <p:spPr bwMode="auto">
              <a:xfrm>
                <a:off x="2899" y="2462"/>
                <a:ext cx="948" cy="1011"/>
              </a:xfrm>
              <a:prstGeom prst="ellipse">
                <a:avLst/>
              </a:prstGeom>
              <a:solidFill>
                <a:srgbClr val="FBFDB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03" name="Oval 20"/>
              <p:cNvSpPr>
                <a:spLocks noChangeArrowheads="1"/>
              </p:cNvSpPr>
              <p:nvPr/>
            </p:nvSpPr>
            <p:spPr bwMode="auto">
              <a:xfrm>
                <a:off x="2912" y="2476"/>
                <a:ext cx="929" cy="991"/>
              </a:xfrm>
              <a:prstGeom prst="ellipse">
                <a:avLst/>
              </a:prstGeom>
              <a:solidFill>
                <a:srgbClr val="FBFDB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04" name="Oval 21"/>
              <p:cNvSpPr>
                <a:spLocks noChangeArrowheads="1"/>
              </p:cNvSpPr>
              <p:nvPr/>
            </p:nvSpPr>
            <p:spPr bwMode="auto">
              <a:xfrm>
                <a:off x="2925" y="2489"/>
                <a:ext cx="906" cy="971"/>
              </a:xfrm>
              <a:prstGeom prst="ellipse">
                <a:avLst/>
              </a:prstGeom>
              <a:solidFill>
                <a:srgbClr val="FBFDB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05" name="Oval 22"/>
              <p:cNvSpPr>
                <a:spLocks noChangeArrowheads="1"/>
              </p:cNvSpPr>
              <p:nvPr/>
            </p:nvSpPr>
            <p:spPr bwMode="auto">
              <a:xfrm>
                <a:off x="2934" y="2506"/>
                <a:ext cx="891" cy="947"/>
              </a:xfrm>
              <a:prstGeom prst="ellipse">
                <a:avLst/>
              </a:prstGeom>
              <a:solidFill>
                <a:srgbClr val="FBFDB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06" name="Oval 23"/>
              <p:cNvSpPr>
                <a:spLocks noChangeArrowheads="1"/>
              </p:cNvSpPr>
              <p:nvPr/>
            </p:nvSpPr>
            <p:spPr bwMode="auto">
              <a:xfrm>
                <a:off x="2947" y="2520"/>
                <a:ext cx="868" cy="926"/>
              </a:xfrm>
              <a:prstGeom prst="ellipse">
                <a:avLst/>
              </a:prstGeom>
              <a:solidFill>
                <a:srgbClr val="FBFDB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07" name="Oval 24"/>
              <p:cNvSpPr>
                <a:spLocks noChangeArrowheads="1"/>
              </p:cNvSpPr>
              <p:nvPr/>
            </p:nvSpPr>
            <p:spPr bwMode="auto">
              <a:xfrm>
                <a:off x="2957" y="2533"/>
                <a:ext cx="852" cy="910"/>
              </a:xfrm>
              <a:prstGeom prst="ellipse">
                <a:avLst/>
              </a:prstGeom>
              <a:solidFill>
                <a:srgbClr val="FBFDB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08" name="Oval 25"/>
              <p:cNvSpPr>
                <a:spLocks noChangeArrowheads="1"/>
              </p:cNvSpPr>
              <p:nvPr/>
            </p:nvSpPr>
            <p:spPr bwMode="auto">
              <a:xfrm>
                <a:off x="2969" y="2547"/>
                <a:ext cx="830" cy="889"/>
              </a:xfrm>
              <a:prstGeom prst="ellipse">
                <a:avLst/>
              </a:prstGeom>
              <a:solidFill>
                <a:srgbClr val="FBFDB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09" name="Oval 26"/>
              <p:cNvSpPr>
                <a:spLocks noChangeArrowheads="1"/>
              </p:cNvSpPr>
              <p:nvPr/>
            </p:nvSpPr>
            <p:spPr bwMode="auto">
              <a:xfrm>
                <a:off x="2982" y="2564"/>
                <a:ext cx="811" cy="865"/>
              </a:xfrm>
              <a:prstGeom prst="ellipse">
                <a:avLst/>
              </a:prstGeom>
              <a:solidFill>
                <a:srgbClr val="FBFDB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10" name="Oval 27"/>
              <p:cNvSpPr>
                <a:spLocks noChangeArrowheads="1"/>
              </p:cNvSpPr>
              <p:nvPr/>
            </p:nvSpPr>
            <p:spPr bwMode="auto">
              <a:xfrm>
                <a:off x="2992" y="2578"/>
                <a:ext cx="795" cy="844"/>
              </a:xfrm>
              <a:prstGeom prst="ellipse">
                <a:avLst/>
              </a:prstGeom>
              <a:solidFill>
                <a:srgbClr val="FBFDB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11" name="Oval 28"/>
              <p:cNvSpPr>
                <a:spLocks noChangeArrowheads="1"/>
              </p:cNvSpPr>
              <p:nvPr/>
            </p:nvSpPr>
            <p:spPr bwMode="auto">
              <a:xfrm>
                <a:off x="3004" y="2591"/>
                <a:ext cx="773" cy="828"/>
              </a:xfrm>
              <a:prstGeom prst="ellipse">
                <a:avLst/>
              </a:prstGeom>
              <a:solidFill>
                <a:srgbClr val="FBFDB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12" name="Oval 29"/>
              <p:cNvSpPr>
                <a:spLocks noChangeArrowheads="1"/>
              </p:cNvSpPr>
              <p:nvPr/>
            </p:nvSpPr>
            <p:spPr bwMode="auto">
              <a:xfrm>
                <a:off x="3017" y="2608"/>
                <a:ext cx="754" cy="804"/>
              </a:xfrm>
              <a:prstGeom prst="ellipse">
                <a:avLst/>
              </a:prstGeom>
              <a:solidFill>
                <a:srgbClr val="FBFD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13" name="Oval 30"/>
              <p:cNvSpPr>
                <a:spLocks noChangeArrowheads="1"/>
              </p:cNvSpPr>
              <p:nvPr/>
            </p:nvSpPr>
            <p:spPr bwMode="auto">
              <a:xfrm>
                <a:off x="3027" y="2622"/>
                <a:ext cx="734" cy="783"/>
              </a:xfrm>
              <a:prstGeom prst="ellipse">
                <a:avLst/>
              </a:prstGeom>
              <a:solidFill>
                <a:srgbClr val="FBFDB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14" name="Oval 31"/>
              <p:cNvSpPr>
                <a:spLocks noChangeArrowheads="1"/>
              </p:cNvSpPr>
              <p:nvPr/>
            </p:nvSpPr>
            <p:spPr bwMode="auto">
              <a:xfrm>
                <a:off x="3040" y="2636"/>
                <a:ext cx="715" cy="763"/>
              </a:xfrm>
              <a:prstGeom prst="ellipse">
                <a:avLst/>
              </a:prstGeom>
              <a:solidFill>
                <a:srgbClr val="FBFD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15" name="Oval 32"/>
              <p:cNvSpPr>
                <a:spLocks noChangeArrowheads="1"/>
              </p:cNvSpPr>
              <p:nvPr/>
            </p:nvSpPr>
            <p:spPr bwMode="auto">
              <a:xfrm>
                <a:off x="3049" y="2653"/>
                <a:ext cx="696" cy="739"/>
              </a:xfrm>
              <a:prstGeom prst="ellipse">
                <a:avLst/>
              </a:prstGeom>
              <a:solidFill>
                <a:srgbClr val="FBFD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16" name="Oval 33"/>
              <p:cNvSpPr>
                <a:spLocks noChangeArrowheads="1"/>
              </p:cNvSpPr>
              <p:nvPr/>
            </p:nvSpPr>
            <p:spPr bwMode="auto">
              <a:xfrm>
                <a:off x="3062" y="2666"/>
                <a:ext cx="677" cy="722"/>
              </a:xfrm>
              <a:prstGeom prst="ellipse">
                <a:avLst/>
              </a:prstGeom>
              <a:solidFill>
                <a:srgbClr val="FCFE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17" name="Oval 34"/>
              <p:cNvSpPr>
                <a:spLocks noChangeArrowheads="1"/>
              </p:cNvSpPr>
              <p:nvPr/>
            </p:nvSpPr>
            <p:spPr bwMode="auto">
              <a:xfrm>
                <a:off x="3075" y="2680"/>
                <a:ext cx="654" cy="702"/>
              </a:xfrm>
              <a:prstGeom prst="ellipse">
                <a:avLst/>
              </a:prstGeom>
              <a:solidFill>
                <a:srgbClr val="FCFEC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18" name="Oval 35"/>
              <p:cNvSpPr>
                <a:spLocks noChangeArrowheads="1"/>
              </p:cNvSpPr>
              <p:nvPr/>
            </p:nvSpPr>
            <p:spPr bwMode="auto">
              <a:xfrm>
                <a:off x="3084" y="2697"/>
                <a:ext cx="639" cy="678"/>
              </a:xfrm>
              <a:prstGeom prst="ellipse">
                <a:avLst/>
              </a:prstGeom>
              <a:solidFill>
                <a:srgbClr val="FCFEC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19" name="Oval 36"/>
              <p:cNvSpPr>
                <a:spLocks noChangeArrowheads="1"/>
              </p:cNvSpPr>
              <p:nvPr/>
            </p:nvSpPr>
            <p:spPr bwMode="auto">
              <a:xfrm>
                <a:off x="3097" y="2711"/>
                <a:ext cx="616" cy="657"/>
              </a:xfrm>
              <a:prstGeom prst="ellipse">
                <a:avLst/>
              </a:prstGeom>
              <a:solidFill>
                <a:srgbClr val="FCFEC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20" name="Oval 37"/>
              <p:cNvSpPr>
                <a:spLocks noChangeArrowheads="1"/>
              </p:cNvSpPr>
              <p:nvPr/>
            </p:nvSpPr>
            <p:spPr bwMode="auto">
              <a:xfrm>
                <a:off x="3107" y="2724"/>
                <a:ext cx="600" cy="640"/>
              </a:xfrm>
              <a:prstGeom prst="ellipse">
                <a:avLst/>
              </a:prstGeom>
              <a:solidFill>
                <a:srgbClr val="FCFEC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21" name="Oval 38"/>
              <p:cNvSpPr>
                <a:spLocks noChangeArrowheads="1"/>
              </p:cNvSpPr>
              <p:nvPr/>
            </p:nvSpPr>
            <p:spPr bwMode="auto">
              <a:xfrm>
                <a:off x="3119" y="2741"/>
                <a:ext cx="578" cy="617"/>
              </a:xfrm>
              <a:prstGeom prst="ellipse">
                <a:avLst/>
              </a:prstGeom>
              <a:solidFill>
                <a:srgbClr val="FCFEC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22" name="Oval 39"/>
              <p:cNvSpPr>
                <a:spLocks noChangeArrowheads="1"/>
              </p:cNvSpPr>
              <p:nvPr/>
            </p:nvSpPr>
            <p:spPr bwMode="auto">
              <a:xfrm>
                <a:off x="3132" y="2755"/>
                <a:ext cx="559" cy="596"/>
              </a:xfrm>
              <a:prstGeom prst="ellipse">
                <a:avLst/>
              </a:prstGeom>
              <a:solidFill>
                <a:srgbClr val="FCFEC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23" name="Oval 40"/>
              <p:cNvSpPr>
                <a:spLocks noChangeArrowheads="1"/>
              </p:cNvSpPr>
              <p:nvPr/>
            </p:nvSpPr>
            <p:spPr bwMode="auto">
              <a:xfrm>
                <a:off x="3142" y="2768"/>
                <a:ext cx="539" cy="576"/>
              </a:xfrm>
              <a:prstGeom prst="ellipse">
                <a:avLst/>
              </a:prstGeom>
              <a:solidFill>
                <a:srgbClr val="FCFEC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24" name="Oval 41"/>
              <p:cNvSpPr>
                <a:spLocks noChangeArrowheads="1"/>
              </p:cNvSpPr>
              <p:nvPr/>
            </p:nvSpPr>
            <p:spPr bwMode="auto">
              <a:xfrm>
                <a:off x="3155" y="2785"/>
                <a:ext cx="520" cy="552"/>
              </a:xfrm>
              <a:prstGeom prst="ellipse">
                <a:avLst/>
              </a:prstGeom>
              <a:solidFill>
                <a:srgbClr val="FCFEC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25" name="Oval 42"/>
              <p:cNvSpPr>
                <a:spLocks noChangeArrowheads="1"/>
              </p:cNvSpPr>
              <p:nvPr/>
            </p:nvSpPr>
            <p:spPr bwMode="auto">
              <a:xfrm>
                <a:off x="3167" y="2799"/>
                <a:ext cx="498" cy="535"/>
              </a:xfrm>
              <a:prstGeom prst="ellipse">
                <a:avLst/>
              </a:prstGeom>
              <a:solidFill>
                <a:srgbClr val="FCFE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26" name="Oval 43"/>
              <p:cNvSpPr>
                <a:spLocks noChangeArrowheads="1"/>
              </p:cNvSpPr>
              <p:nvPr/>
            </p:nvSpPr>
            <p:spPr bwMode="auto">
              <a:xfrm>
                <a:off x="3177" y="2813"/>
                <a:ext cx="482" cy="514"/>
              </a:xfrm>
              <a:prstGeom prst="ellipse">
                <a:avLst/>
              </a:prstGeom>
              <a:solidFill>
                <a:srgbClr val="FCFEC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27" name="Oval 44"/>
              <p:cNvSpPr>
                <a:spLocks noChangeArrowheads="1"/>
              </p:cNvSpPr>
              <p:nvPr/>
            </p:nvSpPr>
            <p:spPr bwMode="auto">
              <a:xfrm>
                <a:off x="3190" y="2826"/>
                <a:ext cx="463" cy="494"/>
              </a:xfrm>
              <a:prstGeom prst="ellipse">
                <a:avLst/>
              </a:prstGeom>
              <a:solidFill>
                <a:srgbClr val="FCFEC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28" name="Oval 45"/>
              <p:cNvSpPr>
                <a:spLocks noChangeArrowheads="1"/>
              </p:cNvSpPr>
              <p:nvPr/>
            </p:nvSpPr>
            <p:spPr bwMode="auto">
              <a:xfrm>
                <a:off x="3199" y="2843"/>
                <a:ext cx="444" cy="470"/>
              </a:xfrm>
              <a:prstGeom prst="ellipse">
                <a:avLst/>
              </a:prstGeom>
              <a:solidFill>
                <a:srgbClr val="FCFEC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29" name="Oval 46"/>
              <p:cNvSpPr>
                <a:spLocks noChangeArrowheads="1"/>
              </p:cNvSpPr>
              <p:nvPr/>
            </p:nvSpPr>
            <p:spPr bwMode="auto">
              <a:xfrm>
                <a:off x="3212" y="2857"/>
                <a:ext cx="425" cy="453"/>
              </a:xfrm>
              <a:prstGeom prst="ellipse">
                <a:avLst/>
              </a:prstGeom>
              <a:solidFill>
                <a:srgbClr val="FCFE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30" name="Oval 47"/>
              <p:cNvSpPr>
                <a:spLocks noChangeArrowheads="1"/>
              </p:cNvSpPr>
              <p:nvPr/>
            </p:nvSpPr>
            <p:spPr bwMode="auto">
              <a:xfrm>
                <a:off x="3225" y="2871"/>
                <a:ext cx="402" cy="432"/>
              </a:xfrm>
              <a:prstGeom prst="ellipse">
                <a:avLst/>
              </a:prstGeom>
              <a:solidFill>
                <a:srgbClr val="FCFE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31" name="Oval 48"/>
              <p:cNvSpPr>
                <a:spLocks noChangeArrowheads="1"/>
              </p:cNvSpPr>
              <p:nvPr/>
            </p:nvSpPr>
            <p:spPr bwMode="auto">
              <a:xfrm>
                <a:off x="3234" y="2888"/>
                <a:ext cx="387" cy="408"/>
              </a:xfrm>
              <a:prstGeom prst="ellipse">
                <a:avLst/>
              </a:prstGeom>
              <a:solidFill>
                <a:srgbClr val="FCFEC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32" name="Oval 49"/>
              <p:cNvSpPr>
                <a:spLocks noChangeArrowheads="1"/>
              </p:cNvSpPr>
              <p:nvPr/>
            </p:nvSpPr>
            <p:spPr bwMode="auto">
              <a:xfrm>
                <a:off x="3247" y="2901"/>
                <a:ext cx="364" cy="389"/>
              </a:xfrm>
              <a:prstGeom prst="ellipse">
                <a:avLst/>
              </a:prstGeom>
              <a:solidFill>
                <a:srgbClr val="FDFED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33" name="Oval 50"/>
              <p:cNvSpPr>
                <a:spLocks noChangeArrowheads="1"/>
              </p:cNvSpPr>
              <p:nvPr/>
            </p:nvSpPr>
            <p:spPr bwMode="auto">
              <a:xfrm>
                <a:off x="3260" y="2915"/>
                <a:ext cx="345" cy="371"/>
              </a:xfrm>
              <a:prstGeom prst="ellipse">
                <a:avLst/>
              </a:prstGeom>
              <a:solidFill>
                <a:srgbClr val="FDFED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34" name="Oval 51"/>
              <p:cNvSpPr>
                <a:spLocks noChangeArrowheads="1"/>
              </p:cNvSpPr>
              <p:nvPr/>
            </p:nvSpPr>
            <p:spPr bwMode="auto">
              <a:xfrm>
                <a:off x="3269" y="2932"/>
                <a:ext cx="326" cy="347"/>
              </a:xfrm>
              <a:prstGeom prst="ellipse">
                <a:avLst/>
              </a:prstGeom>
              <a:solidFill>
                <a:srgbClr val="FDFE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35" name="Oval 52"/>
              <p:cNvSpPr>
                <a:spLocks noChangeArrowheads="1"/>
              </p:cNvSpPr>
              <p:nvPr/>
            </p:nvSpPr>
            <p:spPr bwMode="auto">
              <a:xfrm>
                <a:off x="3282" y="2946"/>
                <a:ext cx="307" cy="327"/>
              </a:xfrm>
              <a:prstGeom prst="ellipse">
                <a:avLst/>
              </a:prstGeom>
              <a:solidFill>
                <a:srgbClr val="FDFED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36" name="Oval 53"/>
              <p:cNvSpPr>
                <a:spLocks noChangeArrowheads="1"/>
              </p:cNvSpPr>
              <p:nvPr/>
            </p:nvSpPr>
            <p:spPr bwMode="auto">
              <a:xfrm>
                <a:off x="3292" y="2959"/>
                <a:ext cx="287" cy="307"/>
              </a:xfrm>
              <a:prstGeom prst="ellipse">
                <a:avLst/>
              </a:prstGeom>
              <a:solidFill>
                <a:srgbClr val="FDFED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37" name="Oval 54"/>
              <p:cNvSpPr>
                <a:spLocks noChangeArrowheads="1"/>
              </p:cNvSpPr>
              <p:nvPr/>
            </p:nvSpPr>
            <p:spPr bwMode="auto">
              <a:xfrm>
                <a:off x="3305" y="2976"/>
                <a:ext cx="268" cy="283"/>
              </a:xfrm>
              <a:prstGeom prst="ellipse">
                <a:avLst/>
              </a:prstGeom>
              <a:solidFill>
                <a:srgbClr val="FDFE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38" name="Oval 55"/>
              <p:cNvSpPr>
                <a:spLocks noChangeArrowheads="1"/>
              </p:cNvSpPr>
              <p:nvPr/>
            </p:nvSpPr>
            <p:spPr bwMode="auto">
              <a:xfrm>
                <a:off x="3317" y="2990"/>
                <a:ext cx="246" cy="266"/>
              </a:xfrm>
              <a:prstGeom prst="ellipse">
                <a:avLst/>
              </a:prstGeom>
              <a:solidFill>
                <a:srgbClr val="FDFED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39" name="Oval 56"/>
              <p:cNvSpPr>
                <a:spLocks noChangeArrowheads="1"/>
              </p:cNvSpPr>
              <p:nvPr/>
            </p:nvSpPr>
            <p:spPr bwMode="auto">
              <a:xfrm>
                <a:off x="3327" y="3003"/>
                <a:ext cx="230" cy="246"/>
              </a:xfrm>
              <a:prstGeom prst="ellipse">
                <a:avLst/>
              </a:prstGeom>
              <a:solidFill>
                <a:srgbClr val="FDFED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40" name="Oval 57"/>
              <p:cNvSpPr>
                <a:spLocks noChangeArrowheads="1"/>
              </p:cNvSpPr>
              <p:nvPr/>
            </p:nvSpPr>
            <p:spPr bwMode="auto">
              <a:xfrm>
                <a:off x="3340" y="3021"/>
                <a:ext cx="207" cy="221"/>
              </a:xfrm>
              <a:prstGeom prst="ellipse">
                <a:avLst/>
              </a:prstGeom>
              <a:solidFill>
                <a:srgbClr val="FDFED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41" name="Freeform 58"/>
              <p:cNvSpPr>
                <a:spLocks/>
              </p:cNvSpPr>
              <p:nvPr/>
            </p:nvSpPr>
            <p:spPr bwMode="auto">
              <a:xfrm>
                <a:off x="2063" y="1335"/>
                <a:ext cx="293" cy="51"/>
              </a:xfrm>
              <a:custGeom>
                <a:avLst/>
                <a:gdLst>
                  <a:gd name="T0" fmla="*/ 0 w 92"/>
                  <a:gd name="T1" fmla="*/ 2147483646 h 15"/>
                  <a:gd name="T2" fmla="*/ 2147483646 w 92"/>
                  <a:gd name="T3" fmla="*/ 2147483646 h 15"/>
                  <a:gd name="T4" fmla="*/ 2147483646 w 92"/>
                  <a:gd name="T5" fmla="*/ 2147483646 h 15"/>
                  <a:gd name="T6" fmla="*/ 2147483646 w 92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2"/>
                  <a:gd name="T13" fmla="*/ 0 h 15"/>
                  <a:gd name="T14" fmla="*/ 92 w 92"/>
                  <a:gd name="T15" fmla="*/ 15 h 1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2" h="15">
                    <a:moveTo>
                      <a:pt x="0" y="15"/>
                    </a:moveTo>
                    <a:cubicBezTo>
                      <a:pt x="10" y="10"/>
                      <a:pt x="25" y="6"/>
                      <a:pt x="37" y="6"/>
                    </a:cubicBezTo>
                    <a:cubicBezTo>
                      <a:pt x="47" y="5"/>
                      <a:pt x="57" y="6"/>
                      <a:pt x="66" y="7"/>
                    </a:cubicBezTo>
                    <a:cubicBezTo>
                      <a:pt x="76" y="7"/>
                      <a:pt x="83" y="2"/>
                      <a:pt x="92" y="0"/>
                    </a:cubicBezTo>
                  </a:path>
                </a:pathLst>
              </a:custGeom>
              <a:noFill/>
              <a:ln w="9525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42" name="Freeform 59"/>
              <p:cNvSpPr>
                <a:spLocks/>
              </p:cNvSpPr>
              <p:nvPr/>
            </p:nvSpPr>
            <p:spPr bwMode="auto">
              <a:xfrm>
                <a:off x="2564" y="1283"/>
                <a:ext cx="121" cy="55"/>
              </a:xfrm>
              <a:custGeom>
                <a:avLst/>
                <a:gdLst>
                  <a:gd name="T0" fmla="*/ 0 w 38"/>
                  <a:gd name="T1" fmla="*/ 2147483646 h 16"/>
                  <a:gd name="T2" fmla="*/ 2147483646 w 38"/>
                  <a:gd name="T3" fmla="*/ 2147483646 h 16"/>
                  <a:gd name="T4" fmla="*/ 2147483646 w 38"/>
                  <a:gd name="T5" fmla="*/ 0 h 16"/>
                  <a:gd name="T6" fmla="*/ 0 60000 65536"/>
                  <a:gd name="T7" fmla="*/ 0 60000 65536"/>
                  <a:gd name="T8" fmla="*/ 0 60000 65536"/>
                  <a:gd name="T9" fmla="*/ 0 w 38"/>
                  <a:gd name="T10" fmla="*/ 0 h 16"/>
                  <a:gd name="T11" fmla="*/ 38 w 38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" h="16">
                    <a:moveTo>
                      <a:pt x="0" y="16"/>
                    </a:moveTo>
                    <a:cubicBezTo>
                      <a:pt x="8" y="15"/>
                      <a:pt x="14" y="10"/>
                      <a:pt x="22" y="7"/>
                    </a:cubicBezTo>
                    <a:cubicBezTo>
                      <a:pt x="27" y="5"/>
                      <a:pt x="32" y="2"/>
                      <a:pt x="38" y="0"/>
                    </a:cubicBezTo>
                  </a:path>
                </a:pathLst>
              </a:custGeom>
              <a:noFill/>
              <a:ln w="9525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43" name="Freeform 60"/>
              <p:cNvSpPr>
                <a:spLocks/>
              </p:cNvSpPr>
              <p:nvPr/>
            </p:nvSpPr>
            <p:spPr bwMode="auto">
              <a:xfrm>
                <a:off x="3024" y="1266"/>
                <a:ext cx="140" cy="14"/>
              </a:xfrm>
              <a:custGeom>
                <a:avLst/>
                <a:gdLst>
                  <a:gd name="T0" fmla="*/ 0 w 44"/>
                  <a:gd name="T1" fmla="*/ 0 h 4"/>
                  <a:gd name="T2" fmla="*/ 2147483646 w 44"/>
                  <a:gd name="T3" fmla="*/ 2147483646 h 4"/>
                  <a:gd name="T4" fmla="*/ 2147483646 w 44"/>
                  <a:gd name="T5" fmla="*/ 2147483646 h 4"/>
                  <a:gd name="T6" fmla="*/ 2147483646 w 44"/>
                  <a:gd name="T7" fmla="*/ 2147483646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4"/>
                  <a:gd name="T13" fmla="*/ 0 h 4"/>
                  <a:gd name="T14" fmla="*/ 44 w 44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4" h="4">
                    <a:moveTo>
                      <a:pt x="0" y="0"/>
                    </a:moveTo>
                    <a:cubicBezTo>
                      <a:pt x="5" y="1"/>
                      <a:pt x="8" y="2"/>
                      <a:pt x="13" y="2"/>
                    </a:cubicBezTo>
                    <a:cubicBezTo>
                      <a:pt x="18" y="2"/>
                      <a:pt x="23" y="2"/>
                      <a:pt x="28" y="3"/>
                    </a:cubicBezTo>
                    <a:cubicBezTo>
                      <a:pt x="33" y="3"/>
                      <a:pt x="38" y="4"/>
                      <a:pt x="44" y="4"/>
                    </a:cubicBezTo>
                  </a:path>
                </a:pathLst>
              </a:custGeom>
              <a:noFill/>
              <a:ln w="9525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44" name="Freeform 61"/>
              <p:cNvSpPr>
                <a:spLocks/>
              </p:cNvSpPr>
              <p:nvPr/>
            </p:nvSpPr>
            <p:spPr bwMode="auto">
              <a:xfrm>
                <a:off x="3541" y="1454"/>
                <a:ext cx="211" cy="194"/>
              </a:xfrm>
              <a:custGeom>
                <a:avLst/>
                <a:gdLst>
                  <a:gd name="T0" fmla="*/ 0 w 66"/>
                  <a:gd name="T1" fmla="*/ 0 h 57"/>
                  <a:gd name="T2" fmla="*/ 2147483646 w 66"/>
                  <a:gd name="T3" fmla="*/ 2147483646 h 57"/>
                  <a:gd name="T4" fmla="*/ 0 60000 65536"/>
                  <a:gd name="T5" fmla="*/ 0 60000 65536"/>
                  <a:gd name="T6" fmla="*/ 0 w 66"/>
                  <a:gd name="T7" fmla="*/ 0 h 57"/>
                  <a:gd name="T8" fmla="*/ 66 w 66"/>
                  <a:gd name="T9" fmla="*/ 57 h 5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6" h="57">
                    <a:moveTo>
                      <a:pt x="0" y="0"/>
                    </a:moveTo>
                    <a:cubicBezTo>
                      <a:pt x="20" y="23"/>
                      <a:pt x="45" y="45"/>
                      <a:pt x="66" y="57"/>
                    </a:cubicBezTo>
                  </a:path>
                </a:pathLst>
              </a:custGeom>
              <a:noFill/>
              <a:ln w="9525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45" name="Freeform 62"/>
              <p:cNvSpPr>
                <a:spLocks/>
              </p:cNvSpPr>
              <p:nvPr/>
            </p:nvSpPr>
            <p:spPr bwMode="auto">
              <a:xfrm>
                <a:off x="4122" y="2424"/>
                <a:ext cx="10" cy="215"/>
              </a:xfrm>
              <a:custGeom>
                <a:avLst/>
                <a:gdLst>
                  <a:gd name="T0" fmla="*/ 0 w 3"/>
                  <a:gd name="T1" fmla="*/ 0 h 63"/>
                  <a:gd name="T2" fmla="*/ 2147483646 w 3"/>
                  <a:gd name="T3" fmla="*/ 2147483646 h 63"/>
                  <a:gd name="T4" fmla="*/ 0 60000 65536"/>
                  <a:gd name="T5" fmla="*/ 0 60000 65536"/>
                  <a:gd name="T6" fmla="*/ 0 w 3"/>
                  <a:gd name="T7" fmla="*/ 0 h 63"/>
                  <a:gd name="T8" fmla="*/ 3 w 3"/>
                  <a:gd name="T9" fmla="*/ 63 h 6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" h="63">
                    <a:moveTo>
                      <a:pt x="0" y="0"/>
                    </a:moveTo>
                    <a:cubicBezTo>
                      <a:pt x="0" y="11"/>
                      <a:pt x="2" y="47"/>
                      <a:pt x="3" y="63"/>
                    </a:cubicBezTo>
                  </a:path>
                </a:pathLst>
              </a:custGeom>
              <a:noFill/>
              <a:ln w="9525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46" name="Freeform 63"/>
              <p:cNvSpPr>
                <a:spLocks/>
              </p:cNvSpPr>
              <p:nvPr/>
            </p:nvSpPr>
            <p:spPr bwMode="auto">
              <a:xfrm>
                <a:off x="2261" y="1304"/>
                <a:ext cx="95" cy="78"/>
              </a:xfrm>
              <a:custGeom>
                <a:avLst/>
                <a:gdLst>
                  <a:gd name="T0" fmla="*/ 2147483646 w 30"/>
                  <a:gd name="T1" fmla="*/ 2147483646 h 23"/>
                  <a:gd name="T2" fmla="*/ 2147483646 w 30"/>
                  <a:gd name="T3" fmla="*/ 2147483646 h 23"/>
                  <a:gd name="T4" fmla="*/ 2147483646 w 30"/>
                  <a:gd name="T5" fmla="*/ 2147483646 h 23"/>
                  <a:gd name="T6" fmla="*/ 2147483646 w 30"/>
                  <a:gd name="T7" fmla="*/ 2147483646 h 23"/>
                  <a:gd name="T8" fmla="*/ 2147483646 w 30"/>
                  <a:gd name="T9" fmla="*/ 2147483646 h 23"/>
                  <a:gd name="T10" fmla="*/ 2147483646 w 30"/>
                  <a:gd name="T11" fmla="*/ 2147483646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0"/>
                  <a:gd name="T19" fmla="*/ 0 h 23"/>
                  <a:gd name="T20" fmla="*/ 30 w 30"/>
                  <a:gd name="T21" fmla="*/ 23 h 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0" h="23">
                    <a:moveTo>
                      <a:pt x="30" y="11"/>
                    </a:moveTo>
                    <a:cubicBezTo>
                      <a:pt x="29" y="10"/>
                      <a:pt x="21" y="0"/>
                      <a:pt x="22" y="7"/>
                    </a:cubicBezTo>
                    <a:cubicBezTo>
                      <a:pt x="23" y="10"/>
                      <a:pt x="27" y="12"/>
                      <a:pt x="26" y="14"/>
                    </a:cubicBezTo>
                    <a:cubicBezTo>
                      <a:pt x="26" y="17"/>
                      <a:pt x="23" y="17"/>
                      <a:pt x="21" y="16"/>
                    </a:cubicBezTo>
                    <a:cubicBezTo>
                      <a:pt x="15" y="14"/>
                      <a:pt x="13" y="4"/>
                      <a:pt x="7" y="7"/>
                    </a:cubicBezTo>
                    <a:cubicBezTo>
                      <a:pt x="0" y="10"/>
                      <a:pt x="6" y="18"/>
                      <a:pt x="6" y="23"/>
                    </a:cubicBezTo>
                  </a:path>
                </a:pathLst>
              </a:custGeom>
              <a:noFill/>
              <a:ln w="19050" cap="flat">
                <a:solidFill>
                  <a:srgbClr val="BCC4D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47" name="Freeform 64"/>
              <p:cNvSpPr>
                <a:spLocks/>
              </p:cNvSpPr>
              <p:nvPr/>
            </p:nvSpPr>
            <p:spPr bwMode="auto">
              <a:xfrm>
                <a:off x="2564" y="1314"/>
                <a:ext cx="38" cy="41"/>
              </a:xfrm>
              <a:custGeom>
                <a:avLst/>
                <a:gdLst>
                  <a:gd name="T0" fmla="*/ 0 w 12"/>
                  <a:gd name="T1" fmla="*/ 2147483646 h 12"/>
                  <a:gd name="T2" fmla="*/ 2147483646 w 12"/>
                  <a:gd name="T3" fmla="*/ 2147483646 h 12"/>
                  <a:gd name="T4" fmla="*/ 2147483646 w 12"/>
                  <a:gd name="T5" fmla="*/ 0 h 12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12"/>
                  <a:gd name="T11" fmla="*/ 12 w 12"/>
                  <a:gd name="T12" fmla="*/ 12 h 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12">
                    <a:moveTo>
                      <a:pt x="0" y="4"/>
                    </a:moveTo>
                    <a:cubicBezTo>
                      <a:pt x="1" y="7"/>
                      <a:pt x="6" y="12"/>
                      <a:pt x="9" y="9"/>
                    </a:cubicBezTo>
                    <a:cubicBezTo>
                      <a:pt x="12" y="7"/>
                      <a:pt x="7" y="1"/>
                      <a:pt x="5" y="0"/>
                    </a:cubicBezTo>
                  </a:path>
                </a:pathLst>
              </a:custGeom>
              <a:noFill/>
              <a:ln w="19050" cap="flat">
                <a:solidFill>
                  <a:srgbClr val="BCC4D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48" name="Freeform 65"/>
              <p:cNvSpPr>
                <a:spLocks/>
              </p:cNvSpPr>
              <p:nvPr/>
            </p:nvSpPr>
            <p:spPr bwMode="auto">
              <a:xfrm>
                <a:off x="3027" y="1260"/>
                <a:ext cx="38" cy="34"/>
              </a:xfrm>
              <a:custGeom>
                <a:avLst/>
                <a:gdLst>
                  <a:gd name="T0" fmla="*/ 2147483646 w 12"/>
                  <a:gd name="T1" fmla="*/ 0 h 10"/>
                  <a:gd name="T2" fmla="*/ 2147483646 w 12"/>
                  <a:gd name="T3" fmla="*/ 2147483646 h 10"/>
                  <a:gd name="T4" fmla="*/ 2147483646 w 12"/>
                  <a:gd name="T5" fmla="*/ 2147483646 h 10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10"/>
                  <a:gd name="T11" fmla="*/ 12 w 12"/>
                  <a:gd name="T12" fmla="*/ 10 h 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10">
                    <a:moveTo>
                      <a:pt x="2" y="0"/>
                    </a:moveTo>
                    <a:cubicBezTo>
                      <a:pt x="4" y="3"/>
                      <a:pt x="0" y="9"/>
                      <a:pt x="5" y="9"/>
                    </a:cubicBezTo>
                    <a:cubicBezTo>
                      <a:pt x="10" y="10"/>
                      <a:pt x="12" y="5"/>
                      <a:pt x="11" y="1"/>
                    </a:cubicBezTo>
                  </a:path>
                </a:pathLst>
              </a:custGeom>
              <a:noFill/>
              <a:ln w="19050" cap="flat">
                <a:solidFill>
                  <a:srgbClr val="BCC4D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49" name="Freeform 66"/>
              <p:cNvSpPr>
                <a:spLocks/>
              </p:cNvSpPr>
              <p:nvPr/>
            </p:nvSpPr>
            <p:spPr bwMode="auto">
              <a:xfrm>
                <a:off x="3656" y="1566"/>
                <a:ext cx="92" cy="96"/>
              </a:xfrm>
              <a:custGeom>
                <a:avLst/>
                <a:gdLst>
                  <a:gd name="T0" fmla="*/ 2147483646 w 29"/>
                  <a:gd name="T1" fmla="*/ 2147483646 h 28"/>
                  <a:gd name="T2" fmla="*/ 2147483646 w 29"/>
                  <a:gd name="T3" fmla="*/ 2147483646 h 28"/>
                  <a:gd name="T4" fmla="*/ 2147483646 w 29"/>
                  <a:gd name="T5" fmla="*/ 2147483646 h 28"/>
                  <a:gd name="T6" fmla="*/ 2147483646 w 29"/>
                  <a:gd name="T7" fmla="*/ 2147483646 h 28"/>
                  <a:gd name="T8" fmla="*/ 2147483646 w 29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"/>
                  <a:gd name="T16" fmla="*/ 0 h 28"/>
                  <a:gd name="T17" fmla="*/ 29 w 29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" h="28">
                    <a:moveTo>
                      <a:pt x="29" y="19"/>
                    </a:moveTo>
                    <a:cubicBezTo>
                      <a:pt x="29" y="22"/>
                      <a:pt x="20" y="28"/>
                      <a:pt x="17" y="26"/>
                    </a:cubicBezTo>
                    <a:cubicBezTo>
                      <a:pt x="18" y="21"/>
                      <a:pt x="21" y="17"/>
                      <a:pt x="23" y="12"/>
                    </a:cubicBezTo>
                    <a:cubicBezTo>
                      <a:pt x="20" y="16"/>
                      <a:pt x="8" y="25"/>
                      <a:pt x="3" y="21"/>
                    </a:cubicBezTo>
                    <a:cubicBezTo>
                      <a:pt x="0" y="18"/>
                      <a:pt x="3" y="3"/>
                      <a:pt x="6" y="0"/>
                    </a:cubicBezTo>
                  </a:path>
                </a:pathLst>
              </a:custGeom>
              <a:noFill/>
              <a:ln w="19050" cap="flat">
                <a:solidFill>
                  <a:srgbClr val="BCC4D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50" name="Freeform 67"/>
              <p:cNvSpPr>
                <a:spLocks/>
              </p:cNvSpPr>
              <p:nvPr/>
            </p:nvSpPr>
            <p:spPr bwMode="auto">
              <a:xfrm>
                <a:off x="4112" y="2435"/>
                <a:ext cx="16" cy="34"/>
              </a:xfrm>
              <a:custGeom>
                <a:avLst/>
                <a:gdLst>
                  <a:gd name="T0" fmla="*/ 2147483646 w 5"/>
                  <a:gd name="T1" fmla="*/ 0 h 10"/>
                  <a:gd name="T2" fmla="*/ 0 w 5"/>
                  <a:gd name="T3" fmla="*/ 2147483646 h 10"/>
                  <a:gd name="T4" fmla="*/ 2147483646 w 5"/>
                  <a:gd name="T5" fmla="*/ 2147483646 h 10"/>
                  <a:gd name="T6" fmla="*/ 0 60000 65536"/>
                  <a:gd name="T7" fmla="*/ 0 60000 65536"/>
                  <a:gd name="T8" fmla="*/ 0 60000 65536"/>
                  <a:gd name="T9" fmla="*/ 0 w 5"/>
                  <a:gd name="T10" fmla="*/ 0 h 10"/>
                  <a:gd name="T11" fmla="*/ 5 w 5"/>
                  <a:gd name="T12" fmla="*/ 10 h 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" h="10">
                    <a:moveTo>
                      <a:pt x="5" y="0"/>
                    </a:moveTo>
                    <a:cubicBezTo>
                      <a:pt x="3" y="0"/>
                      <a:pt x="0" y="2"/>
                      <a:pt x="0" y="5"/>
                    </a:cubicBezTo>
                    <a:cubicBezTo>
                      <a:pt x="0" y="7"/>
                      <a:pt x="3" y="10"/>
                      <a:pt x="5" y="9"/>
                    </a:cubicBezTo>
                  </a:path>
                </a:pathLst>
              </a:custGeom>
              <a:noFill/>
              <a:ln w="19050" cap="flat">
                <a:solidFill>
                  <a:srgbClr val="BCC4D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51" name="Freeform 68"/>
              <p:cNvSpPr>
                <a:spLocks/>
              </p:cNvSpPr>
              <p:nvPr/>
            </p:nvSpPr>
            <p:spPr bwMode="auto">
              <a:xfrm>
                <a:off x="3116" y="1287"/>
                <a:ext cx="323" cy="82"/>
              </a:xfrm>
              <a:custGeom>
                <a:avLst/>
                <a:gdLst>
                  <a:gd name="T0" fmla="*/ 0 w 101"/>
                  <a:gd name="T1" fmla="*/ 2147483646 h 24"/>
                  <a:gd name="T2" fmla="*/ 2147483646 w 101"/>
                  <a:gd name="T3" fmla="*/ 2147483646 h 24"/>
                  <a:gd name="T4" fmla="*/ 2147483646 w 101"/>
                  <a:gd name="T5" fmla="*/ 2147483646 h 24"/>
                  <a:gd name="T6" fmla="*/ 0 w 101"/>
                  <a:gd name="T7" fmla="*/ 2147483646 h 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1"/>
                  <a:gd name="T13" fmla="*/ 0 h 24"/>
                  <a:gd name="T14" fmla="*/ 101 w 101"/>
                  <a:gd name="T15" fmla="*/ 24 h 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1" h="24">
                    <a:moveTo>
                      <a:pt x="0" y="2"/>
                    </a:moveTo>
                    <a:cubicBezTo>
                      <a:pt x="12" y="2"/>
                      <a:pt x="81" y="8"/>
                      <a:pt x="101" y="24"/>
                    </a:cubicBezTo>
                    <a:cubicBezTo>
                      <a:pt x="89" y="20"/>
                      <a:pt x="70" y="15"/>
                      <a:pt x="57" y="14"/>
                    </a:cubicBezTo>
                    <a:cubicBezTo>
                      <a:pt x="43" y="12"/>
                      <a:pt x="5" y="0"/>
                      <a:pt x="0" y="2"/>
                    </a:cubicBezTo>
                    <a:close/>
                  </a:path>
                </a:pathLst>
              </a:custGeom>
              <a:solidFill>
                <a:srgbClr val="EAEC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52" name="Freeform 69"/>
              <p:cNvSpPr>
                <a:spLocks/>
              </p:cNvSpPr>
              <p:nvPr/>
            </p:nvSpPr>
            <p:spPr bwMode="auto">
              <a:xfrm>
                <a:off x="1922" y="1372"/>
                <a:ext cx="246" cy="157"/>
              </a:xfrm>
              <a:custGeom>
                <a:avLst/>
                <a:gdLst>
                  <a:gd name="T0" fmla="*/ 0 w 77"/>
                  <a:gd name="T1" fmla="*/ 2147483646 h 46"/>
                  <a:gd name="T2" fmla="*/ 2147483646 w 77"/>
                  <a:gd name="T3" fmla="*/ 2147483646 h 46"/>
                  <a:gd name="T4" fmla="*/ 2147483646 w 77"/>
                  <a:gd name="T5" fmla="*/ 2147483646 h 46"/>
                  <a:gd name="T6" fmla="*/ 2147483646 w 77"/>
                  <a:gd name="T7" fmla="*/ 0 h 46"/>
                  <a:gd name="T8" fmla="*/ 2147483646 w 77"/>
                  <a:gd name="T9" fmla="*/ 2147483646 h 46"/>
                  <a:gd name="T10" fmla="*/ 2147483646 w 77"/>
                  <a:gd name="T11" fmla="*/ 2147483646 h 4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7"/>
                  <a:gd name="T19" fmla="*/ 0 h 46"/>
                  <a:gd name="T20" fmla="*/ 77 w 77"/>
                  <a:gd name="T21" fmla="*/ 46 h 4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7" h="46">
                    <a:moveTo>
                      <a:pt x="0" y="46"/>
                    </a:moveTo>
                    <a:cubicBezTo>
                      <a:pt x="8" y="35"/>
                      <a:pt x="17" y="25"/>
                      <a:pt x="29" y="18"/>
                    </a:cubicBezTo>
                    <a:cubicBezTo>
                      <a:pt x="35" y="13"/>
                      <a:pt x="43" y="10"/>
                      <a:pt x="50" y="7"/>
                    </a:cubicBezTo>
                    <a:cubicBezTo>
                      <a:pt x="58" y="3"/>
                      <a:pt x="69" y="3"/>
                      <a:pt x="77" y="0"/>
                    </a:cubicBezTo>
                    <a:cubicBezTo>
                      <a:pt x="60" y="2"/>
                      <a:pt x="47" y="12"/>
                      <a:pt x="33" y="21"/>
                    </a:cubicBezTo>
                    <a:cubicBezTo>
                      <a:pt x="26" y="26"/>
                      <a:pt x="12" y="31"/>
                      <a:pt x="7" y="39"/>
                    </a:cubicBezTo>
                  </a:path>
                </a:pathLst>
              </a:custGeom>
              <a:solidFill>
                <a:srgbClr val="EAEC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53" name="Freeform 70"/>
              <p:cNvSpPr>
                <a:spLocks/>
              </p:cNvSpPr>
              <p:nvPr/>
            </p:nvSpPr>
            <p:spPr bwMode="auto">
              <a:xfrm>
                <a:off x="2174" y="1270"/>
                <a:ext cx="237" cy="58"/>
              </a:xfrm>
              <a:custGeom>
                <a:avLst/>
                <a:gdLst>
                  <a:gd name="T0" fmla="*/ 0 w 74"/>
                  <a:gd name="T1" fmla="*/ 2147483646 h 17"/>
                  <a:gd name="T2" fmla="*/ 2147483646 w 74"/>
                  <a:gd name="T3" fmla="*/ 2147483646 h 17"/>
                  <a:gd name="T4" fmla="*/ 2147483646 w 74"/>
                  <a:gd name="T5" fmla="*/ 2147483646 h 17"/>
                  <a:gd name="T6" fmla="*/ 2147483646 w 74"/>
                  <a:gd name="T7" fmla="*/ 2147483646 h 17"/>
                  <a:gd name="T8" fmla="*/ 2147483646 w 74"/>
                  <a:gd name="T9" fmla="*/ 2147483646 h 17"/>
                  <a:gd name="T10" fmla="*/ 2147483646 w 74"/>
                  <a:gd name="T11" fmla="*/ 2147483646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4"/>
                  <a:gd name="T19" fmla="*/ 0 h 17"/>
                  <a:gd name="T20" fmla="*/ 74 w 74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4" h="17">
                    <a:moveTo>
                      <a:pt x="0" y="16"/>
                    </a:moveTo>
                    <a:cubicBezTo>
                      <a:pt x="12" y="11"/>
                      <a:pt x="24" y="5"/>
                      <a:pt x="37" y="3"/>
                    </a:cubicBezTo>
                    <a:cubicBezTo>
                      <a:pt x="49" y="1"/>
                      <a:pt x="62" y="1"/>
                      <a:pt x="74" y="1"/>
                    </a:cubicBezTo>
                    <a:cubicBezTo>
                      <a:pt x="64" y="0"/>
                      <a:pt x="49" y="3"/>
                      <a:pt x="39" y="8"/>
                    </a:cubicBezTo>
                    <a:cubicBezTo>
                      <a:pt x="36" y="9"/>
                      <a:pt x="34" y="11"/>
                      <a:pt x="30" y="12"/>
                    </a:cubicBezTo>
                    <a:cubicBezTo>
                      <a:pt x="24" y="14"/>
                      <a:pt x="7" y="12"/>
                      <a:pt x="1" y="17"/>
                    </a:cubicBezTo>
                  </a:path>
                </a:pathLst>
              </a:custGeom>
              <a:solidFill>
                <a:srgbClr val="EAEC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54" name="Freeform 71"/>
              <p:cNvSpPr>
                <a:spLocks/>
              </p:cNvSpPr>
              <p:nvPr/>
            </p:nvSpPr>
            <p:spPr bwMode="auto">
              <a:xfrm>
                <a:off x="2685" y="1195"/>
                <a:ext cx="281" cy="116"/>
              </a:xfrm>
              <a:custGeom>
                <a:avLst/>
                <a:gdLst>
                  <a:gd name="T0" fmla="*/ 0 w 88"/>
                  <a:gd name="T1" fmla="*/ 2147483646 h 34"/>
                  <a:gd name="T2" fmla="*/ 2147483646 w 88"/>
                  <a:gd name="T3" fmla="*/ 2147483646 h 34"/>
                  <a:gd name="T4" fmla="*/ 2147483646 w 88"/>
                  <a:gd name="T5" fmla="*/ 2147483646 h 34"/>
                  <a:gd name="T6" fmla="*/ 2147483646 w 88"/>
                  <a:gd name="T7" fmla="*/ 2147483646 h 34"/>
                  <a:gd name="T8" fmla="*/ 2147483646 w 88"/>
                  <a:gd name="T9" fmla="*/ 2147483646 h 34"/>
                  <a:gd name="T10" fmla="*/ 2147483646 w 88"/>
                  <a:gd name="T11" fmla="*/ 2147483646 h 34"/>
                  <a:gd name="T12" fmla="*/ 0 w 88"/>
                  <a:gd name="T13" fmla="*/ 2147483646 h 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8"/>
                  <a:gd name="T22" fmla="*/ 0 h 34"/>
                  <a:gd name="T23" fmla="*/ 88 w 88"/>
                  <a:gd name="T24" fmla="*/ 34 h 3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8" h="34">
                    <a:moveTo>
                      <a:pt x="0" y="34"/>
                    </a:moveTo>
                    <a:cubicBezTo>
                      <a:pt x="6" y="27"/>
                      <a:pt x="17" y="23"/>
                      <a:pt x="25" y="19"/>
                    </a:cubicBezTo>
                    <a:cubicBezTo>
                      <a:pt x="33" y="15"/>
                      <a:pt x="41" y="11"/>
                      <a:pt x="49" y="8"/>
                    </a:cubicBezTo>
                    <a:cubicBezTo>
                      <a:pt x="60" y="3"/>
                      <a:pt x="78" y="0"/>
                      <a:pt x="88" y="7"/>
                    </a:cubicBezTo>
                    <a:cubicBezTo>
                      <a:pt x="72" y="6"/>
                      <a:pt x="62" y="4"/>
                      <a:pt x="48" y="11"/>
                    </a:cubicBezTo>
                    <a:cubicBezTo>
                      <a:pt x="41" y="14"/>
                      <a:pt x="30" y="25"/>
                      <a:pt x="22" y="27"/>
                    </a:cubicBezTo>
                    <a:cubicBezTo>
                      <a:pt x="15" y="28"/>
                      <a:pt x="7" y="31"/>
                      <a:pt x="0" y="33"/>
                    </a:cubicBezTo>
                  </a:path>
                </a:pathLst>
              </a:custGeom>
              <a:solidFill>
                <a:srgbClr val="EAEC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55" name="Freeform 72"/>
              <p:cNvSpPr>
                <a:spLocks/>
              </p:cNvSpPr>
              <p:nvPr/>
            </p:nvSpPr>
            <p:spPr bwMode="auto">
              <a:xfrm>
                <a:off x="3777" y="1607"/>
                <a:ext cx="262" cy="157"/>
              </a:xfrm>
              <a:custGeom>
                <a:avLst/>
                <a:gdLst>
                  <a:gd name="T0" fmla="*/ 0 w 82"/>
                  <a:gd name="T1" fmla="*/ 0 h 46"/>
                  <a:gd name="T2" fmla="*/ 2147483646 w 82"/>
                  <a:gd name="T3" fmla="*/ 2147483646 h 46"/>
                  <a:gd name="T4" fmla="*/ 0 60000 65536"/>
                  <a:gd name="T5" fmla="*/ 0 60000 65536"/>
                  <a:gd name="T6" fmla="*/ 0 w 82"/>
                  <a:gd name="T7" fmla="*/ 0 h 46"/>
                  <a:gd name="T8" fmla="*/ 82 w 82"/>
                  <a:gd name="T9" fmla="*/ 46 h 4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2" h="46">
                    <a:moveTo>
                      <a:pt x="0" y="0"/>
                    </a:moveTo>
                    <a:cubicBezTo>
                      <a:pt x="19" y="6"/>
                      <a:pt x="66" y="25"/>
                      <a:pt x="82" y="46"/>
                    </a:cubicBezTo>
                  </a:path>
                </a:pathLst>
              </a:custGeom>
              <a:solidFill>
                <a:srgbClr val="EAEC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56" name="Freeform 73"/>
              <p:cNvSpPr>
                <a:spLocks/>
              </p:cNvSpPr>
              <p:nvPr/>
            </p:nvSpPr>
            <p:spPr bwMode="auto">
              <a:xfrm>
                <a:off x="3598" y="1508"/>
                <a:ext cx="166" cy="133"/>
              </a:xfrm>
              <a:custGeom>
                <a:avLst/>
                <a:gdLst>
                  <a:gd name="T0" fmla="*/ 0 w 52"/>
                  <a:gd name="T1" fmla="*/ 0 h 39"/>
                  <a:gd name="T2" fmla="*/ 2147483646 w 52"/>
                  <a:gd name="T3" fmla="*/ 2147483646 h 39"/>
                  <a:gd name="T4" fmla="*/ 2147483646 w 52"/>
                  <a:gd name="T5" fmla="*/ 2147483646 h 39"/>
                  <a:gd name="T6" fmla="*/ 0 w 52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2"/>
                  <a:gd name="T13" fmla="*/ 0 h 39"/>
                  <a:gd name="T14" fmla="*/ 52 w 52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2" h="39">
                    <a:moveTo>
                      <a:pt x="0" y="0"/>
                    </a:moveTo>
                    <a:cubicBezTo>
                      <a:pt x="8" y="10"/>
                      <a:pt x="38" y="34"/>
                      <a:pt x="46" y="39"/>
                    </a:cubicBezTo>
                    <a:cubicBezTo>
                      <a:pt x="38" y="33"/>
                      <a:pt x="45" y="23"/>
                      <a:pt x="52" y="24"/>
                    </a:cubicBezTo>
                    <a:cubicBezTo>
                      <a:pt x="42" y="21"/>
                      <a:pt x="6" y="6"/>
                      <a:pt x="0" y="0"/>
                    </a:cubicBezTo>
                    <a:close/>
                  </a:path>
                </a:pathLst>
              </a:custGeom>
              <a:solidFill>
                <a:srgbClr val="95A5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57" name="Freeform 74"/>
              <p:cNvSpPr>
                <a:spLocks/>
              </p:cNvSpPr>
              <p:nvPr/>
            </p:nvSpPr>
            <p:spPr bwMode="auto">
              <a:xfrm>
                <a:off x="4116" y="1903"/>
                <a:ext cx="41" cy="610"/>
              </a:xfrm>
              <a:custGeom>
                <a:avLst/>
                <a:gdLst>
                  <a:gd name="T0" fmla="*/ 0 w 13"/>
                  <a:gd name="T1" fmla="*/ 0 h 179"/>
                  <a:gd name="T2" fmla="*/ 2147483646 w 13"/>
                  <a:gd name="T3" fmla="*/ 2147483646 h 179"/>
                  <a:gd name="T4" fmla="*/ 2147483646 w 13"/>
                  <a:gd name="T5" fmla="*/ 2147483646 h 179"/>
                  <a:gd name="T6" fmla="*/ 2147483646 w 13"/>
                  <a:gd name="T7" fmla="*/ 2147483646 h 179"/>
                  <a:gd name="T8" fmla="*/ 0 w 13"/>
                  <a:gd name="T9" fmla="*/ 0 h 1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179"/>
                  <a:gd name="T17" fmla="*/ 13 w 13"/>
                  <a:gd name="T18" fmla="*/ 179 h 1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179">
                    <a:moveTo>
                      <a:pt x="0" y="0"/>
                    </a:moveTo>
                    <a:cubicBezTo>
                      <a:pt x="7" y="13"/>
                      <a:pt x="13" y="59"/>
                      <a:pt x="11" y="98"/>
                    </a:cubicBezTo>
                    <a:cubicBezTo>
                      <a:pt x="8" y="137"/>
                      <a:pt x="4" y="172"/>
                      <a:pt x="4" y="179"/>
                    </a:cubicBezTo>
                    <a:cubicBezTo>
                      <a:pt x="5" y="170"/>
                      <a:pt x="4" y="114"/>
                      <a:pt x="5" y="99"/>
                    </a:cubicBezTo>
                    <a:cubicBezTo>
                      <a:pt x="7" y="84"/>
                      <a:pt x="10" y="35"/>
                      <a:pt x="0" y="0"/>
                    </a:cubicBezTo>
                    <a:close/>
                  </a:path>
                </a:pathLst>
              </a:custGeom>
              <a:solidFill>
                <a:srgbClr val="95A5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58" name="Freeform 75"/>
              <p:cNvSpPr>
                <a:spLocks/>
              </p:cNvSpPr>
              <p:nvPr/>
            </p:nvSpPr>
            <p:spPr bwMode="auto">
              <a:xfrm>
                <a:off x="4096" y="2653"/>
                <a:ext cx="45" cy="248"/>
              </a:xfrm>
              <a:custGeom>
                <a:avLst/>
                <a:gdLst>
                  <a:gd name="T0" fmla="*/ 2147483646 w 14"/>
                  <a:gd name="T1" fmla="*/ 0 h 73"/>
                  <a:gd name="T2" fmla="*/ 0 w 14"/>
                  <a:gd name="T3" fmla="*/ 2147483646 h 73"/>
                  <a:gd name="T4" fmla="*/ 0 60000 65536"/>
                  <a:gd name="T5" fmla="*/ 0 60000 65536"/>
                  <a:gd name="T6" fmla="*/ 0 w 14"/>
                  <a:gd name="T7" fmla="*/ 0 h 73"/>
                  <a:gd name="T8" fmla="*/ 14 w 14"/>
                  <a:gd name="T9" fmla="*/ 73 h 7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" h="73">
                    <a:moveTo>
                      <a:pt x="8" y="0"/>
                    </a:moveTo>
                    <a:cubicBezTo>
                      <a:pt x="9" y="13"/>
                      <a:pt x="14" y="43"/>
                      <a:pt x="0" y="73"/>
                    </a:cubicBezTo>
                  </a:path>
                </a:pathLst>
              </a:custGeom>
              <a:solidFill>
                <a:srgbClr val="95A5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59" name="Freeform 76"/>
              <p:cNvSpPr>
                <a:spLocks/>
              </p:cNvSpPr>
              <p:nvPr/>
            </p:nvSpPr>
            <p:spPr bwMode="auto">
              <a:xfrm>
                <a:off x="3384" y="1536"/>
                <a:ext cx="489" cy="320"/>
              </a:xfrm>
              <a:custGeom>
                <a:avLst/>
                <a:gdLst>
                  <a:gd name="T0" fmla="*/ 2147483646 w 153"/>
                  <a:gd name="T1" fmla="*/ 2147483646 h 94"/>
                  <a:gd name="T2" fmla="*/ 2147483646 w 153"/>
                  <a:gd name="T3" fmla="*/ 2147483646 h 94"/>
                  <a:gd name="T4" fmla="*/ 2147483646 w 153"/>
                  <a:gd name="T5" fmla="*/ 2147483646 h 94"/>
                  <a:gd name="T6" fmla="*/ 2147483646 w 153"/>
                  <a:gd name="T7" fmla="*/ 2147483646 h 94"/>
                  <a:gd name="T8" fmla="*/ 2147483646 w 153"/>
                  <a:gd name="T9" fmla="*/ 2147483646 h 94"/>
                  <a:gd name="T10" fmla="*/ 2147483646 w 153"/>
                  <a:gd name="T11" fmla="*/ 2147483646 h 94"/>
                  <a:gd name="T12" fmla="*/ 2147483646 w 153"/>
                  <a:gd name="T13" fmla="*/ 2147483646 h 94"/>
                  <a:gd name="T14" fmla="*/ 2147483646 w 153"/>
                  <a:gd name="T15" fmla="*/ 2147483646 h 94"/>
                  <a:gd name="T16" fmla="*/ 2147483646 w 153"/>
                  <a:gd name="T17" fmla="*/ 2147483646 h 94"/>
                  <a:gd name="T18" fmla="*/ 2147483646 w 153"/>
                  <a:gd name="T19" fmla="*/ 2147483646 h 94"/>
                  <a:gd name="T20" fmla="*/ 2147483646 w 153"/>
                  <a:gd name="T21" fmla="*/ 2147483646 h 94"/>
                  <a:gd name="T22" fmla="*/ 2147483646 w 153"/>
                  <a:gd name="T23" fmla="*/ 2147483646 h 94"/>
                  <a:gd name="T24" fmla="*/ 0 w 153"/>
                  <a:gd name="T25" fmla="*/ 0 h 9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53"/>
                  <a:gd name="T40" fmla="*/ 0 h 94"/>
                  <a:gd name="T41" fmla="*/ 153 w 153"/>
                  <a:gd name="T42" fmla="*/ 94 h 9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53" h="94">
                    <a:moveTo>
                      <a:pt x="2" y="4"/>
                    </a:moveTo>
                    <a:cubicBezTo>
                      <a:pt x="14" y="13"/>
                      <a:pt x="50" y="27"/>
                      <a:pt x="63" y="34"/>
                    </a:cubicBezTo>
                    <a:cubicBezTo>
                      <a:pt x="74" y="40"/>
                      <a:pt x="84" y="46"/>
                      <a:pt x="95" y="51"/>
                    </a:cubicBezTo>
                    <a:cubicBezTo>
                      <a:pt x="105" y="57"/>
                      <a:pt x="117" y="61"/>
                      <a:pt x="126" y="69"/>
                    </a:cubicBezTo>
                    <a:cubicBezTo>
                      <a:pt x="134" y="76"/>
                      <a:pt x="148" y="84"/>
                      <a:pt x="153" y="94"/>
                    </a:cubicBezTo>
                    <a:cubicBezTo>
                      <a:pt x="148" y="90"/>
                      <a:pt x="145" y="84"/>
                      <a:pt x="141" y="79"/>
                    </a:cubicBezTo>
                    <a:cubicBezTo>
                      <a:pt x="137" y="74"/>
                      <a:pt x="132" y="70"/>
                      <a:pt x="129" y="64"/>
                    </a:cubicBezTo>
                    <a:cubicBezTo>
                      <a:pt x="126" y="59"/>
                      <a:pt x="126" y="52"/>
                      <a:pt x="121" y="50"/>
                    </a:cubicBezTo>
                    <a:cubicBezTo>
                      <a:pt x="117" y="47"/>
                      <a:pt x="110" y="48"/>
                      <a:pt x="105" y="45"/>
                    </a:cubicBezTo>
                    <a:cubicBezTo>
                      <a:pt x="96" y="41"/>
                      <a:pt x="89" y="34"/>
                      <a:pt x="81" y="29"/>
                    </a:cubicBezTo>
                    <a:cubicBezTo>
                      <a:pt x="73" y="25"/>
                      <a:pt x="64" y="22"/>
                      <a:pt x="55" y="20"/>
                    </a:cubicBezTo>
                    <a:cubicBezTo>
                      <a:pt x="48" y="19"/>
                      <a:pt x="38" y="14"/>
                      <a:pt x="32" y="13"/>
                    </a:cubicBezTo>
                    <a:cubicBezTo>
                      <a:pt x="19" y="12"/>
                      <a:pt x="10" y="8"/>
                      <a:pt x="0" y="0"/>
                    </a:cubicBezTo>
                  </a:path>
                </a:pathLst>
              </a:custGeom>
              <a:solidFill>
                <a:srgbClr val="95A5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60" name="Freeform 77"/>
              <p:cNvSpPr>
                <a:spLocks/>
              </p:cNvSpPr>
              <p:nvPr/>
            </p:nvSpPr>
            <p:spPr bwMode="auto">
              <a:xfrm>
                <a:off x="2267" y="1365"/>
                <a:ext cx="364" cy="92"/>
              </a:xfrm>
              <a:custGeom>
                <a:avLst/>
                <a:gdLst>
                  <a:gd name="T0" fmla="*/ 2147483646 w 114"/>
                  <a:gd name="T1" fmla="*/ 2147483646 h 27"/>
                  <a:gd name="T2" fmla="*/ 2147483646 w 114"/>
                  <a:gd name="T3" fmla="*/ 2147483646 h 27"/>
                  <a:gd name="T4" fmla="*/ 2147483646 w 114"/>
                  <a:gd name="T5" fmla="*/ 2147483646 h 27"/>
                  <a:gd name="T6" fmla="*/ 2147483646 w 114"/>
                  <a:gd name="T7" fmla="*/ 2147483646 h 27"/>
                  <a:gd name="T8" fmla="*/ 2147483646 w 114"/>
                  <a:gd name="T9" fmla="*/ 2147483646 h 27"/>
                  <a:gd name="T10" fmla="*/ 2147483646 w 114"/>
                  <a:gd name="T11" fmla="*/ 2147483646 h 27"/>
                  <a:gd name="T12" fmla="*/ 2147483646 w 114"/>
                  <a:gd name="T13" fmla="*/ 2147483646 h 27"/>
                  <a:gd name="T14" fmla="*/ 2147483646 w 114"/>
                  <a:gd name="T15" fmla="*/ 2147483646 h 27"/>
                  <a:gd name="T16" fmla="*/ 0 w 114"/>
                  <a:gd name="T17" fmla="*/ 2147483646 h 27"/>
                  <a:gd name="T18" fmla="*/ 2147483646 w 114"/>
                  <a:gd name="T19" fmla="*/ 2147483646 h 27"/>
                  <a:gd name="T20" fmla="*/ 2147483646 w 114"/>
                  <a:gd name="T21" fmla="*/ 2147483646 h 2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14"/>
                  <a:gd name="T34" fmla="*/ 0 h 27"/>
                  <a:gd name="T35" fmla="*/ 114 w 114"/>
                  <a:gd name="T36" fmla="*/ 27 h 2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14" h="27">
                    <a:moveTo>
                      <a:pt x="7" y="24"/>
                    </a:moveTo>
                    <a:cubicBezTo>
                      <a:pt x="23" y="27"/>
                      <a:pt x="29" y="26"/>
                      <a:pt x="45" y="25"/>
                    </a:cubicBezTo>
                    <a:cubicBezTo>
                      <a:pt x="56" y="25"/>
                      <a:pt x="77" y="19"/>
                      <a:pt x="88" y="18"/>
                    </a:cubicBezTo>
                    <a:cubicBezTo>
                      <a:pt x="95" y="17"/>
                      <a:pt x="108" y="16"/>
                      <a:pt x="114" y="12"/>
                    </a:cubicBezTo>
                    <a:cubicBezTo>
                      <a:pt x="101" y="13"/>
                      <a:pt x="89" y="15"/>
                      <a:pt x="76" y="15"/>
                    </a:cubicBezTo>
                    <a:cubicBezTo>
                      <a:pt x="71" y="16"/>
                      <a:pt x="64" y="18"/>
                      <a:pt x="59" y="15"/>
                    </a:cubicBezTo>
                    <a:cubicBezTo>
                      <a:pt x="54" y="12"/>
                      <a:pt x="56" y="7"/>
                      <a:pt x="53" y="4"/>
                    </a:cubicBezTo>
                    <a:cubicBezTo>
                      <a:pt x="49" y="0"/>
                      <a:pt x="33" y="2"/>
                      <a:pt x="27" y="3"/>
                    </a:cubicBezTo>
                    <a:cubicBezTo>
                      <a:pt x="18" y="3"/>
                      <a:pt x="8" y="2"/>
                      <a:pt x="0" y="4"/>
                    </a:cubicBezTo>
                    <a:cubicBezTo>
                      <a:pt x="9" y="7"/>
                      <a:pt x="25" y="6"/>
                      <a:pt x="33" y="13"/>
                    </a:cubicBezTo>
                    <a:cubicBezTo>
                      <a:pt x="42" y="22"/>
                      <a:pt x="26" y="22"/>
                      <a:pt x="21" y="25"/>
                    </a:cubicBezTo>
                  </a:path>
                </a:pathLst>
              </a:custGeom>
              <a:solidFill>
                <a:srgbClr val="95A5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61" name="Freeform 78"/>
              <p:cNvSpPr>
                <a:spLocks/>
              </p:cNvSpPr>
              <p:nvPr/>
            </p:nvSpPr>
            <p:spPr bwMode="auto">
              <a:xfrm>
                <a:off x="2407" y="1283"/>
                <a:ext cx="166" cy="133"/>
              </a:xfrm>
              <a:custGeom>
                <a:avLst/>
                <a:gdLst>
                  <a:gd name="T0" fmla="*/ 2147483646 w 52"/>
                  <a:gd name="T1" fmla="*/ 0 h 39"/>
                  <a:gd name="T2" fmla="*/ 2147483646 w 52"/>
                  <a:gd name="T3" fmla="*/ 2147483646 h 39"/>
                  <a:gd name="T4" fmla="*/ 2147483646 w 52"/>
                  <a:gd name="T5" fmla="*/ 2147483646 h 39"/>
                  <a:gd name="T6" fmla="*/ 2147483646 w 52"/>
                  <a:gd name="T7" fmla="*/ 2147483646 h 39"/>
                  <a:gd name="T8" fmla="*/ 2147483646 w 52"/>
                  <a:gd name="T9" fmla="*/ 2147483646 h 39"/>
                  <a:gd name="T10" fmla="*/ 0 w 52"/>
                  <a:gd name="T11" fmla="*/ 2147483646 h 39"/>
                  <a:gd name="T12" fmla="*/ 2147483646 w 52"/>
                  <a:gd name="T13" fmla="*/ 2147483646 h 39"/>
                  <a:gd name="T14" fmla="*/ 2147483646 w 52"/>
                  <a:gd name="T15" fmla="*/ 2147483646 h 3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2"/>
                  <a:gd name="T25" fmla="*/ 0 h 39"/>
                  <a:gd name="T26" fmla="*/ 52 w 52"/>
                  <a:gd name="T27" fmla="*/ 39 h 3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2" h="39">
                    <a:moveTo>
                      <a:pt x="17" y="0"/>
                    </a:moveTo>
                    <a:cubicBezTo>
                      <a:pt x="22" y="3"/>
                      <a:pt x="27" y="5"/>
                      <a:pt x="33" y="7"/>
                    </a:cubicBezTo>
                    <a:cubicBezTo>
                      <a:pt x="39" y="9"/>
                      <a:pt x="46" y="9"/>
                      <a:pt x="52" y="11"/>
                    </a:cubicBezTo>
                    <a:cubicBezTo>
                      <a:pt x="39" y="16"/>
                      <a:pt x="31" y="17"/>
                      <a:pt x="23" y="29"/>
                    </a:cubicBezTo>
                    <a:cubicBezTo>
                      <a:pt x="19" y="34"/>
                      <a:pt x="17" y="39"/>
                      <a:pt x="10" y="39"/>
                    </a:cubicBezTo>
                    <a:cubicBezTo>
                      <a:pt x="1" y="39"/>
                      <a:pt x="2" y="33"/>
                      <a:pt x="0" y="26"/>
                    </a:cubicBezTo>
                    <a:cubicBezTo>
                      <a:pt x="8" y="25"/>
                      <a:pt x="15" y="22"/>
                      <a:pt x="22" y="18"/>
                    </a:cubicBezTo>
                    <a:cubicBezTo>
                      <a:pt x="34" y="11"/>
                      <a:pt x="25" y="8"/>
                      <a:pt x="19" y="1"/>
                    </a:cubicBezTo>
                  </a:path>
                </a:pathLst>
              </a:custGeom>
              <a:solidFill>
                <a:srgbClr val="95A5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62" name="Freeform 79"/>
              <p:cNvSpPr>
                <a:spLocks/>
              </p:cNvSpPr>
              <p:nvPr/>
            </p:nvSpPr>
            <p:spPr bwMode="auto">
              <a:xfrm>
                <a:off x="4065" y="2132"/>
                <a:ext cx="76" cy="316"/>
              </a:xfrm>
              <a:custGeom>
                <a:avLst/>
                <a:gdLst>
                  <a:gd name="T0" fmla="*/ 2147483646 w 24"/>
                  <a:gd name="T1" fmla="*/ 2147483646 h 93"/>
                  <a:gd name="T2" fmla="*/ 2147483646 w 24"/>
                  <a:gd name="T3" fmla="*/ 2147483646 h 93"/>
                  <a:gd name="T4" fmla="*/ 2147483646 w 24"/>
                  <a:gd name="T5" fmla="*/ 2147483646 h 93"/>
                  <a:gd name="T6" fmla="*/ 2147483646 w 24"/>
                  <a:gd name="T7" fmla="*/ 2147483646 h 93"/>
                  <a:gd name="T8" fmla="*/ 2147483646 w 24"/>
                  <a:gd name="T9" fmla="*/ 2147483646 h 93"/>
                  <a:gd name="T10" fmla="*/ 2147483646 w 24"/>
                  <a:gd name="T11" fmla="*/ 2147483646 h 93"/>
                  <a:gd name="T12" fmla="*/ 2147483646 w 24"/>
                  <a:gd name="T13" fmla="*/ 2147483646 h 93"/>
                  <a:gd name="T14" fmla="*/ 2147483646 w 24"/>
                  <a:gd name="T15" fmla="*/ 2147483646 h 93"/>
                  <a:gd name="T16" fmla="*/ 2147483646 w 24"/>
                  <a:gd name="T17" fmla="*/ 2147483646 h 93"/>
                  <a:gd name="T18" fmla="*/ 2147483646 w 24"/>
                  <a:gd name="T19" fmla="*/ 2147483646 h 93"/>
                  <a:gd name="T20" fmla="*/ 0 w 24"/>
                  <a:gd name="T21" fmla="*/ 0 h 9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4"/>
                  <a:gd name="T34" fmla="*/ 0 h 93"/>
                  <a:gd name="T35" fmla="*/ 24 w 24"/>
                  <a:gd name="T36" fmla="*/ 93 h 9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4" h="93">
                    <a:moveTo>
                      <a:pt x="4" y="14"/>
                    </a:moveTo>
                    <a:cubicBezTo>
                      <a:pt x="9" y="19"/>
                      <a:pt x="8" y="26"/>
                      <a:pt x="10" y="33"/>
                    </a:cubicBezTo>
                    <a:cubicBezTo>
                      <a:pt x="11" y="40"/>
                      <a:pt x="13" y="46"/>
                      <a:pt x="14" y="53"/>
                    </a:cubicBezTo>
                    <a:cubicBezTo>
                      <a:pt x="17" y="66"/>
                      <a:pt x="18" y="80"/>
                      <a:pt x="21" y="93"/>
                    </a:cubicBezTo>
                    <a:cubicBezTo>
                      <a:pt x="23" y="88"/>
                      <a:pt x="22" y="80"/>
                      <a:pt x="22" y="74"/>
                    </a:cubicBezTo>
                    <a:cubicBezTo>
                      <a:pt x="22" y="66"/>
                      <a:pt x="23" y="59"/>
                      <a:pt x="23" y="51"/>
                    </a:cubicBezTo>
                    <a:cubicBezTo>
                      <a:pt x="23" y="38"/>
                      <a:pt x="24" y="25"/>
                      <a:pt x="24" y="13"/>
                    </a:cubicBezTo>
                    <a:cubicBezTo>
                      <a:pt x="22" y="18"/>
                      <a:pt x="22" y="25"/>
                      <a:pt x="18" y="30"/>
                    </a:cubicBezTo>
                    <a:cubicBezTo>
                      <a:pt x="15" y="28"/>
                      <a:pt x="16" y="25"/>
                      <a:pt x="14" y="22"/>
                    </a:cubicBezTo>
                    <a:cubicBezTo>
                      <a:pt x="12" y="19"/>
                      <a:pt x="10" y="18"/>
                      <a:pt x="8" y="16"/>
                    </a:cubicBezTo>
                    <a:cubicBezTo>
                      <a:pt x="3" y="11"/>
                      <a:pt x="5" y="4"/>
                      <a:pt x="0" y="0"/>
                    </a:cubicBezTo>
                  </a:path>
                </a:pathLst>
              </a:custGeom>
              <a:solidFill>
                <a:srgbClr val="95A5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63" name="Freeform 80"/>
              <p:cNvSpPr>
                <a:spLocks/>
              </p:cNvSpPr>
              <p:nvPr/>
            </p:nvSpPr>
            <p:spPr bwMode="auto">
              <a:xfrm>
                <a:off x="3257" y="3031"/>
                <a:ext cx="673" cy="620"/>
              </a:xfrm>
              <a:custGeom>
                <a:avLst/>
                <a:gdLst>
                  <a:gd name="T0" fmla="*/ 2147483646 w 211"/>
                  <a:gd name="T1" fmla="*/ 0 h 182"/>
                  <a:gd name="T2" fmla="*/ 0 w 211"/>
                  <a:gd name="T3" fmla="*/ 2147483646 h 182"/>
                  <a:gd name="T4" fmla="*/ 2147483646 w 211"/>
                  <a:gd name="T5" fmla="*/ 0 h 182"/>
                  <a:gd name="T6" fmla="*/ 0 60000 65536"/>
                  <a:gd name="T7" fmla="*/ 0 60000 65536"/>
                  <a:gd name="T8" fmla="*/ 0 60000 65536"/>
                  <a:gd name="T9" fmla="*/ 0 w 211"/>
                  <a:gd name="T10" fmla="*/ 0 h 182"/>
                  <a:gd name="T11" fmla="*/ 211 w 211"/>
                  <a:gd name="T12" fmla="*/ 182 h 18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1" h="182">
                    <a:moveTo>
                      <a:pt x="211" y="0"/>
                    </a:moveTo>
                    <a:cubicBezTo>
                      <a:pt x="204" y="27"/>
                      <a:pt x="122" y="182"/>
                      <a:pt x="0" y="143"/>
                    </a:cubicBezTo>
                    <a:cubicBezTo>
                      <a:pt x="32" y="146"/>
                      <a:pt x="118" y="151"/>
                      <a:pt x="2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64" name="Freeform 81"/>
              <p:cNvSpPr>
                <a:spLocks/>
              </p:cNvSpPr>
              <p:nvPr/>
            </p:nvSpPr>
            <p:spPr bwMode="auto">
              <a:xfrm>
                <a:off x="1542" y="1427"/>
                <a:ext cx="2503" cy="1733"/>
              </a:xfrm>
              <a:custGeom>
                <a:avLst/>
                <a:gdLst>
                  <a:gd name="T0" fmla="*/ 2147483646 w 784"/>
                  <a:gd name="T1" fmla="*/ 2147483646 h 509"/>
                  <a:gd name="T2" fmla="*/ 2147483646 w 784"/>
                  <a:gd name="T3" fmla="*/ 2147483646 h 509"/>
                  <a:gd name="T4" fmla="*/ 2147483646 w 784"/>
                  <a:gd name="T5" fmla="*/ 2147483646 h 509"/>
                  <a:gd name="T6" fmla="*/ 2147483646 w 784"/>
                  <a:gd name="T7" fmla="*/ 2147483646 h 509"/>
                  <a:gd name="T8" fmla="*/ 2147483646 w 784"/>
                  <a:gd name="T9" fmla="*/ 2147483646 h 509"/>
                  <a:gd name="T10" fmla="*/ 2147483646 w 784"/>
                  <a:gd name="T11" fmla="*/ 2147483646 h 509"/>
                  <a:gd name="T12" fmla="*/ 2147483646 w 784"/>
                  <a:gd name="T13" fmla="*/ 2147483646 h 509"/>
                  <a:gd name="T14" fmla="*/ 2147483646 w 784"/>
                  <a:gd name="T15" fmla="*/ 2147483646 h 509"/>
                  <a:gd name="T16" fmla="*/ 2147483646 w 784"/>
                  <a:gd name="T17" fmla="*/ 2147483646 h 509"/>
                  <a:gd name="T18" fmla="*/ 2147483646 w 784"/>
                  <a:gd name="T19" fmla="*/ 2147483646 h 509"/>
                  <a:gd name="T20" fmla="*/ 2147483646 w 784"/>
                  <a:gd name="T21" fmla="*/ 2147483646 h 509"/>
                  <a:gd name="T22" fmla="*/ 2147483646 w 784"/>
                  <a:gd name="T23" fmla="*/ 2147483646 h 509"/>
                  <a:gd name="T24" fmla="*/ 2147483646 w 784"/>
                  <a:gd name="T25" fmla="*/ 2147483646 h 509"/>
                  <a:gd name="T26" fmla="*/ 2147483646 w 784"/>
                  <a:gd name="T27" fmla="*/ 2147483646 h 509"/>
                  <a:gd name="T28" fmla="*/ 2147483646 w 784"/>
                  <a:gd name="T29" fmla="*/ 2147483646 h 509"/>
                  <a:gd name="T30" fmla="*/ 2147483646 w 784"/>
                  <a:gd name="T31" fmla="*/ 2147483646 h 509"/>
                  <a:gd name="T32" fmla="*/ 2147483646 w 784"/>
                  <a:gd name="T33" fmla="*/ 2147483646 h 509"/>
                  <a:gd name="T34" fmla="*/ 2147483646 w 784"/>
                  <a:gd name="T35" fmla="*/ 2147483646 h 509"/>
                  <a:gd name="T36" fmla="*/ 2147483646 w 784"/>
                  <a:gd name="T37" fmla="*/ 2147483646 h 509"/>
                  <a:gd name="T38" fmla="*/ 2147483646 w 784"/>
                  <a:gd name="T39" fmla="*/ 2147483646 h 509"/>
                  <a:gd name="T40" fmla="*/ 2147483646 w 784"/>
                  <a:gd name="T41" fmla="*/ 2147483646 h 50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784"/>
                  <a:gd name="T64" fmla="*/ 0 h 509"/>
                  <a:gd name="T65" fmla="*/ 784 w 784"/>
                  <a:gd name="T66" fmla="*/ 509 h 50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784" h="509">
                    <a:moveTo>
                      <a:pt x="637" y="91"/>
                    </a:moveTo>
                    <a:cubicBezTo>
                      <a:pt x="610" y="80"/>
                      <a:pt x="590" y="69"/>
                      <a:pt x="571" y="58"/>
                    </a:cubicBezTo>
                    <a:cubicBezTo>
                      <a:pt x="544" y="42"/>
                      <a:pt x="518" y="28"/>
                      <a:pt x="471" y="14"/>
                    </a:cubicBezTo>
                    <a:cubicBezTo>
                      <a:pt x="425" y="0"/>
                      <a:pt x="370" y="12"/>
                      <a:pt x="322" y="22"/>
                    </a:cubicBezTo>
                    <a:cubicBezTo>
                      <a:pt x="288" y="29"/>
                      <a:pt x="258" y="35"/>
                      <a:pt x="235" y="32"/>
                    </a:cubicBezTo>
                    <a:cubicBezTo>
                      <a:pt x="187" y="27"/>
                      <a:pt x="143" y="40"/>
                      <a:pt x="104" y="72"/>
                    </a:cubicBezTo>
                    <a:cubicBezTo>
                      <a:pt x="42" y="122"/>
                      <a:pt x="10" y="207"/>
                      <a:pt x="6" y="251"/>
                    </a:cubicBezTo>
                    <a:cubicBezTo>
                      <a:pt x="0" y="327"/>
                      <a:pt x="6" y="361"/>
                      <a:pt x="20" y="405"/>
                    </a:cubicBezTo>
                    <a:cubicBezTo>
                      <a:pt x="32" y="447"/>
                      <a:pt x="52" y="481"/>
                      <a:pt x="80" y="509"/>
                    </a:cubicBezTo>
                    <a:cubicBezTo>
                      <a:pt x="63" y="475"/>
                      <a:pt x="44" y="411"/>
                      <a:pt x="41" y="391"/>
                    </a:cubicBezTo>
                    <a:cubicBezTo>
                      <a:pt x="29" y="301"/>
                      <a:pt x="45" y="279"/>
                      <a:pt x="69" y="216"/>
                    </a:cubicBezTo>
                    <a:cubicBezTo>
                      <a:pt x="78" y="194"/>
                      <a:pt x="84" y="169"/>
                      <a:pt x="101" y="152"/>
                    </a:cubicBezTo>
                    <a:cubicBezTo>
                      <a:pt x="120" y="132"/>
                      <a:pt x="143" y="119"/>
                      <a:pt x="167" y="107"/>
                    </a:cubicBezTo>
                    <a:cubicBezTo>
                      <a:pt x="207" y="88"/>
                      <a:pt x="250" y="85"/>
                      <a:pt x="293" y="83"/>
                    </a:cubicBezTo>
                    <a:cubicBezTo>
                      <a:pt x="322" y="82"/>
                      <a:pt x="346" y="69"/>
                      <a:pt x="375" y="67"/>
                    </a:cubicBezTo>
                    <a:cubicBezTo>
                      <a:pt x="406" y="66"/>
                      <a:pt x="444" y="68"/>
                      <a:pt x="473" y="79"/>
                    </a:cubicBezTo>
                    <a:cubicBezTo>
                      <a:pt x="501" y="89"/>
                      <a:pt x="528" y="75"/>
                      <a:pt x="557" y="84"/>
                    </a:cubicBezTo>
                    <a:cubicBezTo>
                      <a:pt x="590" y="95"/>
                      <a:pt x="615" y="104"/>
                      <a:pt x="644" y="125"/>
                    </a:cubicBezTo>
                    <a:cubicBezTo>
                      <a:pt x="666" y="142"/>
                      <a:pt x="687" y="155"/>
                      <a:pt x="712" y="168"/>
                    </a:cubicBezTo>
                    <a:cubicBezTo>
                      <a:pt x="745" y="185"/>
                      <a:pt x="760" y="244"/>
                      <a:pt x="784" y="271"/>
                    </a:cubicBezTo>
                    <a:cubicBezTo>
                      <a:pt x="781" y="192"/>
                      <a:pt x="699" y="117"/>
                      <a:pt x="637" y="91"/>
                    </a:cubicBezTo>
                    <a:close/>
                  </a:path>
                </a:pathLst>
              </a:custGeom>
              <a:solidFill>
                <a:srgbClr val="F9F39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65" name="Oval 82"/>
              <p:cNvSpPr>
                <a:spLocks noChangeArrowheads="1"/>
              </p:cNvSpPr>
              <p:nvPr/>
            </p:nvSpPr>
            <p:spPr bwMode="auto">
              <a:xfrm>
                <a:off x="3046" y="1409"/>
                <a:ext cx="32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66" name="Oval 83"/>
              <p:cNvSpPr>
                <a:spLocks noChangeArrowheads="1"/>
              </p:cNvSpPr>
              <p:nvPr/>
            </p:nvSpPr>
            <p:spPr bwMode="auto">
              <a:xfrm>
                <a:off x="3046" y="1409"/>
                <a:ext cx="32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67" name="Oval 84"/>
              <p:cNvSpPr>
                <a:spLocks noChangeArrowheads="1"/>
              </p:cNvSpPr>
              <p:nvPr/>
            </p:nvSpPr>
            <p:spPr bwMode="auto">
              <a:xfrm>
                <a:off x="3091" y="142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68" name="Oval 85"/>
              <p:cNvSpPr>
                <a:spLocks noChangeArrowheads="1"/>
              </p:cNvSpPr>
              <p:nvPr/>
            </p:nvSpPr>
            <p:spPr bwMode="auto">
              <a:xfrm>
                <a:off x="3091" y="142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69" name="Oval 86"/>
              <p:cNvSpPr>
                <a:spLocks noChangeArrowheads="1"/>
              </p:cNvSpPr>
              <p:nvPr/>
            </p:nvSpPr>
            <p:spPr bwMode="auto">
              <a:xfrm>
                <a:off x="3129" y="144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70" name="Oval 87"/>
              <p:cNvSpPr>
                <a:spLocks noChangeArrowheads="1"/>
              </p:cNvSpPr>
              <p:nvPr/>
            </p:nvSpPr>
            <p:spPr bwMode="auto">
              <a:xfrm>
                <a:off x="3129" y="144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71" name="Oval 88"/>
              <p:cNvSpPr>
                <a:spLocks noChangeArrowheads="1"/>
              </p:cNvSpPr>
              <p:nvPr/>
            </p:nvSpPr>
            <p:spPr bwMode="auto">
              <a:xfrm>
                <a:off x="3167" y="145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72" name="Oval 89"/>
              <p:cNvSpPr>
                <a:spLocks noChangeArrowheads="1"/>
              </p:cNvSpPr>
              <p:nvPr/>
            </p:nvSpPr>
            <p:spPr bwMode="auto">
              <a:xfrm>
                <a:off x="3167" y="145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73" name="Oval 90"/>
              <p:cNvSpPr>
                <a:spLocks noChangeArrowheads="1"/>
              </p:cNvSpPr>
              <p:nvPr/>
            </p:nvSpPr>
            <p:spPr bwMode="auto">
              <a:xfrm>
                <a:off x="3206" y="1471"/>
                <a:ext cx="32" cy="37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74" name="Oval 91"/>
              <p:cNvSpPr>
                <a:spLocks noChangeArrowheads="1"/>
              </p:cNvSpPr>
              <p:nvPr/>
            </p:nvSpPr>
            <p:spPr bwMode="auto">
              <a:xfrm>
                <a:off x="3206" y="1471"/>
                <a:ext cx="32" cy="37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75" name="Oval 92"/>
              <p:cNvSpPr>
                <a:spLocks noChangeArrowheads="1"/>
              </p:cNvSpPr>
              <p:nvPr/>
            </p:nvSpPr>
            <p:spPr bwMode="auto">
              <a:xfrm>
                <a:off x="3241" y="149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76" name="Oval 93"/>
              <p:cNvSpPr>
                <a:spLocks noChangeArrowheads="1"/>
              </p:cNvSpPr>
              <p:nvPr/>
            </p:nvSpPr>
            <p:spPr bwMode="auto">
              <a:xfrm>
                <a:off x="3241" y="149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77" name="Oval 94"/>
              <p:cNvSpPr>
                <a:spLocks noChangeArrowheads="1"/>
              </p:cNvSpPr>
              <p:nvPr/>
            </p:nvSpPr>
            <p:spPr bwMode="auto">
              <a:xfrm>
                <a:off x="3279" y="151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78" name="Oval 95"/>
              <p:cNvSpPr>
                <a:spLocks noChangeArrowheads="1"/>
              </p:cNvSpPr>
              <p:nvPr/>
            </p:nvSpPr>
            <p:spPr bwMode="auto">
              <a:xfrm>
                <a:off x="3279" y="151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79" name="Oval 96"/>
              <p:cNvSpPr>
                <a:spLocks noChangeArrowheads="1"/>
              </p:cNvSpPr>
              <p:nvPr/>
            </p:nvSpPr>
            <p:spPr bwMode="auto">
              <a:xfrm>
                <a:off x="3314" y="153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80" name="Oval 97"/>
              <p:cNvSpPr>
                <a:spLocks noChangeArrowheads="1"/>
              </p:cNvSpPr>
              <p:nvPr/>
            </p:nvSpPr>
            <p:spPr bwMode="auto">
              <a:xfrm>
                <a:off x="3314" y="153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81" name="Oval 98"/>
              <p:cNvSpPr>
                <a:spLocks noChangeArrowheads="1"/>
              </p:cNvSpPr>
              <p:nvPr/>
            </p:nvSpPr>
            <p:spPr bwMode="auto">
              <a:xfrm>
                <a:off x="3349" y="155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82" name="Oval 99"/>
              <p:cNvSpPr>
                <a:spLocks noChangeArrowheads="1"/>
              </p:cNvSpPr>
              <p:nvPr/>
            </p:nvSpPr>
            <p:spPr bwMode="auto">
              <a:xfrm>
                <a:off x="3349" y="155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83" name="Oval 100"/>
              <p:cNvSpPr>
                <a:spLocks noChangeArrowheads="1"/>
              </p:cNvSpPr>
              <p:nvPr/>
            </p:nvSpPr>
            <p:spPr bwMode="auto">
              <a:xfrm>
                <a:off x="3388" y="157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84" name="Oval 101"/>
              <p:cNvSpPr>
                <a:spLocks noChangeArrowheads="1"/>
              </p:cNvSpPr>
              <p:nvPr/>
            </p:nvSpPr>
            <p:spPr bwMode="auto">
              <a:xfrm>
                <a:off x="3388" y="157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85" name="Oval 102"/>
              <p:cNvSpPr>
                <a:spLocks noChangeArrowheads="1"/>
              </p:cNvSpPr>
              <p:nvPr/>
            </p:nvSpPr>
            <p:spPr bwMode="auto">
              <a:xfrm>
                <a:off x="3423" y="159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86" name="Oval 103"/>
              <p:cNvSpPr>
                <a:spLocks noChangeArrowheads="1"/>
              </p:cNvSpPr>
              <p:nvPr/>
            </p:nvSpPr>
            <p:spPr bwMode="auto">
              <a:xfrm>
                <a:off x="3423" y="159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87" name="Oval 104"/>
              <p:cNvSpPr>
                <a:spLocks noChangeArrowheads="1"/>
              </p:cNvSpPr>
              <p:nvPr/>
            </p:nvSpPr>
            <p:spPr bwMode="auto">
              <a:xfrm>
                <a:off x="3461" y="161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88" name="Oval 105"/>
              <p:cNvSpPr>
                <a:spLocks noChangeArrowheads="1"/>
              </p:cNvSpPr>
              <p:nvPr/>
            </p:nvSpPr>
            <p:spPr bwMode="auto">
              <a:xfrm>
                <a:off x="3461" y="161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89" name="Oval 106"/>
              <p:cNvSpPr>
                <a:spLocks noChangeArrowheads="1"/>
              </p:cNvSpPr>
              <p:nvPr/>
            </p:nvSpPr>
            <p:spPr bwMode="auto">
              <a:xfrm>
                <a:off x="3496" y="163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90" name="Oval 107"/>
              <p:cNvSpPr>
                <a:spLocks noChangeArrowheads="1"/>
              </p:cNvSpPr>
              <p:nvPr/>
            </p:nvSpPr>
            <p:spPr bwMode="auto">
              <a:xfrm>
                <a:off x="3496" y="163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91" name="Oval 108"/>
              <p:cNvSpPr>
                <a:spLocks noChangeArrowheads="1"/>
              </p:cNvSpPr>
              <p:nvPr/>
            </p:nvSpPr>
            <p:spPr bwMode="auto">
              <a:xfrm>
                <a:off x="3534" y="1651"/>
                <a:ext cx="32" cy="38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92" name="Oval 109"/>
              <p:cNvSpPr>
                <a:spLocks noChangeArrowheads="1"/>
              </p:cNvSpPr>
              <p:nvPr/>
            </p:nvSpPr>
            <p:spPr bwMode="auto">
              <a:xfrm>
                <a:off x="3534" y="1651"/>
                <a:ext cx="32" cy="38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93" name="Oval 110"/>
              <p:cNvSpPr>
                <a:spLocks noChangeArrowheads="1"/>
              </p:cNvSpPr>
              <p:nvPr/>
            </p:nvSpPr>
            <p:spPr bwMode="auto">
              <a:xfrm>
                <a:off x="3570" y="167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94" name="Oval 111"/>
              <p:cNvSpPr>
                <a:spLocks noChangeArrowheads="1"/>
              </p:cNvSpPr>
              <p:nvPr/>
            </p:nvSpPr>
            <p:spPr bwMode="auto">
              <a:xfrm>
                <a:off x="3570" y="167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95" name="Oval 112"/>
              <p:cNvSpPr>
                <a:spLocks noChangeArrowheads="1"/>
              </p:cNvSpPr>
              <p:nvPr/>
            </p:nvSpPr>
            <p:spPr bwMode="auto">
              <a:xfrm>
                <a:off x="3605" y="169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96" name="Oval 113"/>
              <p:cNvSpPr>
                <a:spLocks noChangeArrowheads="1"/>
              </p:cNvSpPr>
              <p:nvPr/>
            </p:nvSpPr>
            <p:spPr bwMode="auto">
              <a:xfrm>
                <a:off x="3605" y="169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97" name="Oval 114"/>
              <p:cNvSpPr>
                <a:spLocks noChangeArrowheads="1"/>
              </p:cNvSpPr>
              <p:nvPr/>
            </p:nvSpPr>
            <p:spPr bwMode="auto">
              <a:xfrm>
                <a:off x="3646" y="171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98" name="Oval 115"/>
              <p:cNvSpPr>
                <a:spLocks noChangeArrowheads="1"/>
              </p:cNvSpPr>
              <p:nvPr/>
            </p:nvSpPr>
            <p:spPr bwMode="auto">
              <a:xfrm>
                <a:off x="3646" y="171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899" name="Oval 116"/>
              <p:cNvSpPr>
                <a:spLocks noChangeArrowheads="1"/>
              </p:cNvSpPr>
              <p:nvPr/>
            </p:nvSpPr>
            <p:spPr bwMode="auto">
              <a:xfrm>
                <a:off x="3681" y="173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00" name="Oval 117"/>
              <p:cNvSpPr>
                <a:spLocks noChangeArrowheads="1"/>
              </p:cNvSpPr>
              <p:nvPr/>
            </p:nvSpPr>
            <p:spPr bwMode="auto">
              <a:xfrm>
                <a:off x="3681" y="173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01" name="Oval 118"/>
              <p:cNvSpPr>
                <a:spLocks noChangeArrowheads="1"/>
              </p:cNvSpPr>
              <p:nvPr/>
            </p:nvSpPr>
            <p:spPr bwMode="auto">
              <a:xfrm>
                <a:off x="3713" y="176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02" name="Oval 119"/>
              <p:cNvSpPr>
                <a:spLocks noChangeArrowheads="1"/>
              </p:cNvSpPr>
              <p:nvPr/>
            </p:nvSpPr>
            <p:spPr bwMode="auto">
              <a:xfrm>
                <a:off x="3713" y="176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03" name="Oval 120"/>
              <p:cNvSpPr>
                <a:spLocks noChangeArrowheads="1"/>
              </p:cNvSpPr>
              <p:nvPr/>
            </p:nvSpPr>
            <p:spPr bwMode="auto">
              <a:xfrm>
                <a:off x="3748" y="178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04" name="Oval 121"/>
              <p:cNvSpPr>
                <a:spLocks noChangeArrowheads="1"/>
              </p:cNvSpPr>
              <p:nvPr/>
            </p:nvSpPr>
            <p:spPr bwMode="auto">
              <a:xfrm>
                <a:off x="3748" y="178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05" name="Oval 122"/>
              <p:cNvSpPr>
                <a:spLocks noChangeArrowheads="1"/>
              </p:cNvSpPr>
              <p:nvPr/>
            </p:nvSpPr>
            <p:spPr bwMode="auto">
              <a:xfrm>
                <a:off x="3780" y="180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06" name="Oval 123"/>
              <p:cNvSpPr>
                <a:spLocks noChangeArrowheads="1"/>
              </p:cNvSpPr>
              <p:nvPr/>
            </p:nvSpPr>
            <p:spPr bwMode="auto">
              <a:xfrm>
                <a:off x="3780" y="180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07" name="Oval 124"/>
              <p:cNvSpPr>
                <a:spLocks noChangeArrowheads="1"/>
              </p:cNvSpPr>
              <p:nvPr/>
            </p:nvSpPr>
            <p:spPr bwMode="auto">
              <a:xfrm>
                <a:off x="3812" y="183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08" name="Oval 125"/>
              <p:cNvSpPr>
                <a:spLocks noChangeArrowheads="1"/>
              </p:cNvSpPr>
              <p:nvPr/>
            </p:nvSpPr>
            <p:spPr bwMode="auto">
              <a:xfrm>
                <a:off x="3812" y="183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09" name="Oval 126"/>
              <p:cNvSpPr>
                <a:spLocks noChangeArrowheads="1"/>
              </p:cNvSpPr>
              <p:nvPr/>
            </p:nvSpPr>
            <p:spPr bwMode="auto">
              <a:xfrm>
                <a:off x="3841" y="186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10" name="Oval 127"/>
              <p:cNvSpPr>
                <a:spLocks noChangeArrowheads="1"/>
              </p:cNvSpPr>
              <p:nvPr/>
            </p:nvSpPr>
            <p:spPr bwMode="auto">
              <a:xfrm>
                <a:off x="3841" y="186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11" name="Oval 128"/>
              <p:cNvSpPr>
                <a:spLocks noChangeArrowheads="1"/>
              </p:cNvSpPr>
              <p:nvPr/>
            </p:nvSpPr>
            <p:spPr bwMode="auto">
              <a:xfrm>
                <a:off x="3873" y="189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12" name="Oval 129"/>
              <p:cNvSpPr>
                <a:spLocks noChangeArrowheads="1"/>
              </p:cNvSpPr>
              <p:nvPr/>
            </p:nvSpPr>
            <p:spPr bwMode="auto">
              <a:xfrm>
                <a:off x="3873" y="189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13" name="Oval 130"/>
              <p:cNvSpPr>
                <a:spLocks noChangeArrowheads="1"/>
              </p:cNvSpPr>
              <p:nvPr/>
            </p:nvSpPr>
            <p:spPr bwMode="auto">
              <a:xfrm>
                <a:off x="3898" y="193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14" name="Oval 131"/>
              <p:cNvSpPr>
                <a:spLocks noChangeArrowheads="1"/>
              </p:cNvSpPr>
              <p:nvPr/>
            </p:nvSpPr>
            <p:spPr bwMode="auto">
              <a:xfrm>
                <a:off x="3898" y="193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15" name="Oval 132"/>
              <p:cNvSpPr>
                <a:spLocks noChangeArrowheads="1"/>
              </p:cNvSpPr>
              <p:nvPr/>
            </p:nvSpPr>
            <p:spPr bwMode="auto">
              <a:xfrm>
                <a:off x="3924" y="196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16" name="Oval 133"/>
              <p:cNvSpPr>
                <a:spLocks noChangeArrowheads="1"/>
              </p:cNvSpPr>
              <p:nvPr/>
            </p:nvSpPr>
            <p:spPr bwMode="auto">
              <a:xfrm>
                <a:off x="3924" y="196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17" name="Oval 134"/>
              <p:cNvSpPr>
                <a:spLocks noChangeArrowheads="1"/>
              </p:cNvSpPr>
              <p:nvPr/>
            </p:nvSpPr>
            <p:spPr bwMode="auto">
              <a:xfrm>
                <a:off x="3950" y="1999"/>
                <a:ext cx="31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18" name="Oval 135"/>
              <p:cNvSpPr>
                <a:spLocks noChangeArrowheads="1"/>
              </p:cNvSpPr>
              <p:nvPr/>
            </p:nvSpPr>
            <p:spPr bwMode="auto">
              <a:xfrm>
                <a:off x="3950" y="1999"/>
                <a:ext cx="31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19" name="Oval 136"/>
              <p:cNvSpPr>
                <a:spLocks noChangeArrowheads="1"/>
              </p:cNvSpPr>
              <p:nvPr/>
            </p:nvSpPr>
            <p:spPr bwMode="auto">
              <a:xfrm>
                <a:off x="3972" y="203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20" name="Oval 137"/>
              <p:cNvSpPr>
                <a:spLocks noChangeArrowheads="1"/>
              </p:cNvSpPr>
              <p:nvPr/>
            </p:nvSpPr>
            <p:spPr bwMode="auto">
              <a:xfrm>
                <a:off x="3972" y="203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21" name="Oval 138"/>
              <p:cNvSpPr>
                <a:spLocks noChangeArrowheads="1"/>
              </p:cNvSpPr>
              <p:nvPr/>
            </p:nvSpPr>
            <p:spPr bwMode="auto">
              <a:xfrm>
                <a:off x="3994" y="207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22" name="Oval 139"/>
              <p:cNvSpPr>
                <a:spLocks noChangeArrowheads="1"/>
              </p:cNvSpPr>
              <p:nvPr/>
            </p:nvSpPr>
            <p:spPr bwMode="auto">
              <a:xfrm>
                <a:off x="3994" y="207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23" name="Oval 140"/>
              <p:cNvSpPr>
                <a:spLocks noChangeArrowheads="1"/>
              </p:cNvSpPr>
              <p:nvPr/>
            </p:nvSpPr>
            <p:spPr bwMode="auto">
              <a:xfrm>
                <a:off x="4017" y="210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24" name="Oval 141"/>
              <p:cNvSpPr>
                <a:spLocks noChangeArrowheads="1"/>
              </p:cNvSpPr>
              <p:nvPr/>
            </p:nvSpPr>
            <p:spPr bwMode="auto">
              <a:xfrm>
                <a:off x="4017" y="210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25" name="Oval 142"/>
              <p:cNvSpPr>
                <a:spLocks noChangeArrowheads="1"/>
              </p:cNvSpPr>
              <p:nvPr/>
            </p:nvSpPr>
            <p:spPr bwMode="auto">
              <a:xfrm>
                <a:off x="4036" y="214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26" name="Oval 143"/>
              <p:cNvSpPr>
                <a:spLocks noChangeArrowheads="1"/>
              </p:cNvSpPr>
              <p:nvPr/>
            </p:nvSpPr>
            <p:spPr bwMode="auto">
              <a:xfrm>
                <a:off x="4036" y="214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27" name="Oval 144"/>
              <p:cNvSpPr>
                <a:spLocks noChangeArrowheads="1"/>
              </p:cNvSpPr>
              <p:nvPr/>
            </p:nvSpPr>
            <p:spPr bwMode="auto">
              <a:xfrm>
                <a:off x="4049" y="2189"/>
                <a:ext cx="31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28" name="Oval 145"/>
              <p:cNvSpPr>
                <a:spLocks noChangeArrowheads="1"/>
              </p:cNvSpPr>
              <p:nvPr/>
            </p:nvSpPr>
            <p:spPr bwMode="auto">
              <a:xfrm>
                <a:off x="4049" y="2189"/>
                <a:ext cx="31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29" name="Oval 146"/>
              <p:cNvSpPr>
                <a:spLocks noChangeArrowheads="1"/>
              </p:cNvSpPr>
              <p:nvPr/>
            </p:nvSpPr>
            <p:spPr bwMode="auto">
              <a:xfrm>
                <a:off x="4061" y="223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30" name="Oval 147"/>
              <p:cNvSpPr>
                <a:spLocks noChangeArrowheads="1"/>
              </p:cNvSpPr>
              <p:nvPr/>
            </p:nvSpPr>
            <p:spPr bwMode="auto">
              <a:xfrm>
                <a:off x="4061" y="223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31" name="Oval 148"/>
              <p:cNvSpPr>
                <a:spLocks noChangeArrowheads="1"/>
              </p:cNvSpPr>
              <p:nvPr/>
            </p:nvSpPr>
            <p:spPr bwMode="auto">
              <a:xfrm>
                <a:off x="4068" y="227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32" name="Oval 149"/>
              <p:cNvSpPr>
                <a:spLocks noChangeArrowheads="1"/>
              </p:cNvSpPr>
              <p:nvPr/>
            </p:nvSpPr>
            <p:spPr bwMode="auto">
              <a:xfrm>
                <a:off x="4068" y="227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33" name="Oval 150"/>
              <p:cNvSpPr>
                <a:spLocks noChangeArrowheads="1"/>
              </p:cNvSpPr>
              <p:nvPr/>
            </p:nvSpPr>
            <p:spPr bwMode="auto">
              <a:xfrm>
                <a:off x="4074" y="2319"/>
                <a:ext cx="32" cy="37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34" name="Oval 151"/>
              <p:cNvSpPr>
                <a:spLocks noChangeArrowheads="1"/>
              </p:cNvSpPr>
              <p:nvPr/>
            </p:nvSpPr>
            <p:spPr bwMode="auto">
              <a:xfrm>
                <a:off x="4074" y="2319"/>
                <a:ext cx="32" cy="37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35" name="Oval 152"/>
              <p:cNvSpPr>
                <a:spLocks noChangeArrowheads="1"/>
              </p:cNvSpPr>
              <p:nvPr/>
            </p:nvSpPr>
            <p:spPr bwMode="auto">
              <a:xfrm>
                <a:off x="4077" y="236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36" name="Oval 153"/>
              <p:cNvSpPr>
                <a:spLocks noChangeArrowheads="1"/>
              </p:cNvSpPr>
              <p:nvPr/>
            </p:nvSpPr>
            <p:spPr bwMode="auto">
              <a:xfrm>
                <a:off x="4077" y="236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37" name="Oval 154"/>
              <p:cNvSpPr>
                <a:spLocks noChangeArrowheads="1"/>
              </p:cNvSpPr>
              <p:nvPr/>
            </p:nvSpPr>
            <p:spPr bwMode="auto">
              <a:xfrm>
                <a:off x="4077" y="240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38" name="Oval 155"/>
              <p:cNvSpPr>
                <a:spLocks noChangeArrowheads="1"/>
              </p:cNvSpPr>
              <p:nvPr/>
            </p:nvSpPr>
            <p:spPr bwMode="auto">
              <a:xfrm>
                <a:off x="4077" y="240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39" name="Oval 156"/>
              <p:cNvSpPr>
                <a:spLocks noChangeArrowheads="1"/>
              </p:cNvSpPr>
              <p:nvPr/>
            </p:nvSpPr>
            <p:spPr bwMode="auto">
              <a:xfrm>
                <a:off x="4077" y="245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40" name="Oval 157"/>
              <p:cNvSpPr>
                <a:spLocks noChangeArrowheads="1"/>
              </p:cNvSpPr>
              <p:nvPr/>
            </p:nvSpPr>
            <p:spPr bwMode="auto">
              <a:xfrm>
                <a:off x="4077" y="245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41" name="Oval 158"/>
              <p:cNvSpPr>
                <a:spLocks noChangeArrowheads="1"/>
              </p:cNvSpPr>
              <p:nvPr/>
            </p:nvSpPr>
            <p:spPr bwMode="auto">
              <a:xfrm>
                <a:off x="4080" y="249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42" name="Oval 159"/>
              <p:cNvSpPr>
                <a:spLocks noChangeArrowheads="1"/>
              </p:cNvSpPr>
              <p:nvPr/>
            </p:nvSpPr>
            <p:spPr bwMode="auto">
              <a:xfrm>
                <a:off x="4080" y="249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43" name="Oval 160"/>
              <p:cNvSpPr>
                <a:spLocks noChangeArrowheads="1"/>
              </p:cNvSpPr>
              <p:nvPr/>
            </p:nvSpPr>
            <p:spPr bwMode="auto">
              <a:xfrm>
                <a:off x="4080" y="254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44" name="Oval 161"/>
              <p:cNvSpPr>
                <a:spLocks noChangeArrowheads="1"/>
              </p:cNvSpPr>
              <p:nvPr/>
            </p:nvSpPr>
            <p:spPr bwMode="auto">
              <a:xfrm>
                <a:off x="4080" y="254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45" name="Oval 162"/>
              <p:cNvSpPr>
                <a:spLocks noChangeArrowheads="1"/>
              </p:cNvSpPr>
              <p:nvPr/>
            </p:nvSpPr>
            <p:spPr bwMode="auto">
              <a:xfrm>
                <a:off x="4080" y="258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46" name="Oval 163"/>
              <p:cNvSpPr>
                <a:spLocks noChangeArrowheads="1"/>
              </p:cNvSpPr>
              <p:nvPr/>
            </p:nvSpPr>
            <p:spPr bwMode="auto">
              <a:xfrm>
                <a:off x="4080" y="258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47" name="Oval 164"/>
              <p:cNvSpPr>
                <a:spLocks noChangeArrowheads="1"/>
              </p:cNvSpPr>
              <p:nvPr/>
            </p:nvSpPr>
            <p:spPr bwMode="auto">
              <a:xfrm>
                <a:off x="4080" y="262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48" name="Oval 165"/>
              <p:cNvSpPr>
                <a:spLocks noChangeArrowheads="1"/>
              </p:cNvSpPr>
              <p:nvPr/>
            </p:nvSpPr>
            <p:spPr bwMode="auto">
              <a:xfrm>
                <a:off x="4080" y="262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49" name="Oval 166"/>
              <p:cNvSpPr>
                <a:spLocks noChangeArrowheads="1"/>
              </p:cNvSpPr>
              <p:nvPr/>
            </p:nvSpPr>
            <p:spPr bwMode="auto">
              <a:xfrm>
                <a:off x="4080" y="267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50" name="Oval 167"/>
              <p:cNvSpPr>
                <a:spLocks noChangeArrowheads="1"/>
              </p:cNvSpPr>
              <p:nvPr/>
            </p:nvSpPr>
            <p:spPr bwMode="auto">
              <a:xfrm>
                <a:off x="4080" y="267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51" name="Oval 168"/>
              <p:cNvSpPr>
                <a:spLocks noChangeArrowheads="1"/>
              </p:cNvSpPr>
              <p:nvPr/>
            </p:nvSpPr>
            <p:spPr bwMode="auto">
              <a:xfrm>
                <a:off x="4077" y="2714"/>
                <a:ext cx="35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52" name="Oval 169"/>
              <p:cNvSpPr>
                <a:spLocks noChangeArrowheads="1"/>
              </p:cNvSpPr>
              <p:nvPr/>
            </p:nvSpPr>
            <p:spPr bwMode="auto">
              <a:xfrm>
                <a:off x="4077" y="2714"/>
                <a:ext cx="35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53" name="Oval 170"/>
              <p:cNvSpPr>
                <a:spLocks noChangeArrowheads="1"/>
              </p:cNvSpPr>
              <p:nvPr/>
            </p:nvSpPr>
            <p:spPr bwMode="auto">
              <a:xfrm>
                <a:off x="4077" y="275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54" name="Oval 171"/>
              <p:cNvSpPr>
                <a:spLocks noChangeArrowheads="1"/>
              </p:cNvSpPr>
              <p:nvPr/>
            </p:nvSpPr>
            <p:spPr bwMode="auto">
              <a:xfrm>
                <a:off x="4077" y="275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55" name="Oval 172"/>
              <p:cNvSpPr>
                <a:spLocks noChangeArrowheads="1"/>
              </p:cNvSpPr>
              <p:nvPr/>
            </p:nvSpPr>
            <p:spPr bwMode="auto">
              <a:xfrm>
                <a:off x="4074" y="280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56" name="Oval 173"/>
              <p:cNvSpPr>
                <a:spLocks noChangeArrowheads="1"/>
              </p:cNvSpPr>
              <p:nvPr/>
            </p:nvSpPr>
            <p:spPr bwMode="auto">
              <a:xfrm>
                <a:off x="4074" y="280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57" name="Oval 174"/>
              <p:cNvSpPr>
                <a:spLocks noChangeArrowheads="1"/>
              </p:cNvSpPr>
              <p:nvPr/>
            </p:nvSpPr>
            <p:spPr bwMode="auto">
              <a:xfrm>
                <a:off x="4065" y="2843"/>
                <a:ext cx="31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58" name="Oval 175"/>
              <p:cNvSpPr>
                <a:spLocks noChangeArrowheads="1"/>
              </p:cNvSpPr>
              <p:nvPr/>
            </p:nvSpPr>
            <p:spPr bwMode="auto">
              <a:xfrm>
                <a:off x="4065" y="2843"/>
                <a:ext cx="31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59" name="Oval 176"/>
              <p:cNvSpPr>
                <a:spLocks noChangeArrowheads="1"/>
              </p:cNvSpPr>
              <p:nvPr/>
            </p:nvSpPr>
            <p:spPr bwMode="auto">
              <a:xfrm>
                <a:off x="4058" y="288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60" name="Oval 177"/>
              <p:cNvSpPr>
                <a:spLocks noChangeArrowheads="1"/>
              </p:cNvSpPr>
              <p:nvPr/>
            </p:nvSpPr>
            <p:spPr bwMode="auto">
              <a:xfrm>
                <a:off x="4058" y="288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61" name="Oval 178"/>
              <p:cNvSpPr>
                <a:spLocks noChangeArrowheads="1"/>
              </p:cNvSpPr>
              <p:nvPr/>
            </p:nvSpPr>
            <p:spPr bwMode="auto">
              <a:xfrm>
                <a:off x="4049" y="2929"/>
                <a:ext cx="31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62" name="Oval 179"/>
              <p:cNvSpPr>
                <a:spLocks noChangeArrowheads="1"/>
              </p:cNvSpPr>
              <p:nvPr/>
            </p:nvSpPr>
            <p:spPr bwMode="auto">
              <a:xfrm>
                <a:off x="4049" y="2929"/>
                <a:ext cx="31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63" name="Oval 180"/>
              <p:cNvSpPr>
                <a:spLocks noChangeArrowheads="1"/>
              </p:cNvSpPr>
              <p:nvPr/>
            </p:nvSpPr>
            <p:spPr bwMode="auto">
              <a:xfrm>
                <a:off x="4039" y="297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64" name="Oval 181"/>
              <p:cNvSpPr>
                <a:spLocks noChangeArrowheads="1"/>
              </p:cNvSpPr>
              <p:nvPr/>
            </p:nvSpPr>
            <p:spPr bwMode="auto">
              <a:xfrm>
                <a:off x="4039" y="297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65" name="Oval 182"/>
              <p:cNvSpPr>
                <a:spLocks noChangeArrowheads="1"/>
              </p:cNvSpPr>
              <p:nvPr/>
            </p:nvSpPr>
            <p:spPr bwMode="auto">
              <a:xfrm>
                <a:off x="4026" y="3014"/>
                <a:ext cx="32" cy="37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66" name="Oval 183"/>
              <p:cNvSpPr>
                <a:spLocks noChangeArrowheads="1"/>
              </p:cNvSpPr>
              <p:nvPr/>
            </p:nvSpPr>
            <p:spPr bwMode="auto">
              <a:xfrm>
                <a:off x="4026" y="3014"/>
                <a:ext cx="32" cy="37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67" name="Oval 184"/>
              <p:cNvSpPr>
                <a:spLocks noChangeArrowheads="1"/>
              </p:cNvSpPr>
              <p:nvPr/>
            </p:nvSpPr>
            <p:spPr bwMode="auto">
              <a:xfrm>
                <a:off x="4007" y="305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68" name="Oval 185"/>
              <p:cNvSpPr>
                <a:spLocks noChangeArrowheads="1"/>
              </p:cNvSpPr>
              <p:nvPr/>
            </p:nvSpPr>
            <p:spPr bwMode="auto">
              <a:xfrm>
                <a:off x="4007" y="305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69" name="Oval 186"/>
              <p:cNvSpPr>
                <a:spLocks noChangeArrowheads="1"/>
              </p:cNvSpPr>
              <p:nvPr/>
            </p:nvSpPr>
            <p:spPr bwMode="auto">
              <a:xfrm>
                <a:off x="3991" y="309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70" name="Oval 187"/>
              <p:cNvSpPr>
                <a:spLocks noChangeArrowheads="1"/>
              </p:cNvSpPr>
              <p:nvPr/>
            </p:nvSpPr>
            <p:spPr bwMode="auto">
              <a:xfrm>
                <a:off x="3991" y="309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71" name="Oval 188"/>
              <p:cNvSpPr>
                <a:spLocks noChangeArrowheads="1"/>
              </p:cNvSpPr>
              <p:nvPr/>
            </p:nvSpPr>
            <p:spPr bwMode="auto">
              <a:xfrm>
                <a:off x="3972" y="313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72" name="Oval 189"/>
              <p:cNvSpPr>
                <a:spLocks noChangeArrowheads="1"/>
              </p:cNvSpPr>
              <p:nvPr/>
            </p:nvSpPr>
            <p:spPr bwMode="auto">
              <a:xfrm>
                <a:off x="3972" y="313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73" name="Oval 190"/>
              <p:cNvSpPr>
                <a:spLocks noChangeArrowheads="1"/>
              </p:cNvSpPr>
              <p:nvPr/>
            </p:nvSpPr>
            <p:spPr bwMode="auto">
              <a:xfrm>
                <a:off x="3956" y="317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74" name="Oval 191"/>
              <p:cNvSpPr>
                <a:spLocks noChangeArrowheads="1"/>
              </p:cNvSpPr>
              <p:nvPr/>
            </p:nvSpPr>
            <p:spPr bwMode="auto">
              <a:xfrm>
                <a:off x="3956" y="317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75" name="Oval 192"/>
              <p:cNvSpPr>
                <a:spLocks noChangeArrowheads="1"/>
              </p:cNvSpPr>
              <p:nvPr/>
            </p:nvSpPr>
            <p:spPr bwMode="auto">
              <a:xfrm>
                <a:off x="3937" y="321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76" name="Oval 193"/>
              <p:cNvSpPr>
                <a:spLocks noChangeArrowheads="1"/>
              </p:cNvSpPr>
              <p:nvPr/>
            </p:nvSpPr>
            <p:spPr bwMode="auto">
              <a:xfrm>
                <a:off x="3937" y="321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77" name="Oval 194"/>
              <p:cNvSpPr>
                <a:spLocks noChangeArrowheads="1"/>
              </p:cNvSpPr>
              <p:nvPr/>
            </p:nvSpPr>
            <p:spPr bwMode="auto">
              <a:xfrm>
                <a:off x="3918" y="325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78" name="Oval 195"/>
              <p:cNvSpPr>
                <a:spLocks noChangeArrowheads="1"/>
              </p:cNvSpPr>
              <p:nvPr/>
            </p:nvSpPr>
            <p:spPr bwMode="auto">
              <a:xfrm>
                <a:off x="3918" y="325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79" name="Oval 196"/>
              <p:cNvSpPr>
                <a:spLocks noChangeArrowheads="1"/>
              </p:cNvSpPr>
              <p:nvPr/>
            </p:nvSpPr>
            <p:spPr bwMode="auto">
              <a:xfrm>
                <a:off x="3895" y="3286"/>
                <a:ext cx="32" cy="38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80" name="Oval 197"/>
              <p:cNvSpPr>
                <a:spLocks noChangeArrowheads="1"/>
              </p:cNvSpPr>
              <p:nvPr/>
            </p:nvSpPr>
            <p:spPr bwMode="auto">
              <a:xfrm>
                <a:off x="3895" y="3286"/>
                <a:ext cx="32" cy="38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81" name="Oval 198"/>
              <p:cNvSpPr>
                <a:spLocks noChangeArrowheads="1"/>
              </p:cNvSpPr>
              <p:nvPr/>
            </p:nvSpPr>
            <p:spPr bwMode="auto">
              <a:xfrm>
                <a:off x="3870" y="332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82" name="Oval 199"/>
              <p:cNvSpPr>
                <a:spLocks noChangeArrowheads="1"/>
              </p:cNvSpPr>
              <p:nvPr/>
            </p:nvSpPr>
            <p:spPr bwMode="auto">
              <a:xfrm>
                <a:off x="3870" y="332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83" name="Oval 200"/>
              <p:cNvSpPr>
                <a:spLocks noChangeArrowheads="1"/>
              </p:cNvSpPr>
              <p:nvPr/>
            </p:nvSpPr>
            <p:spPr bwMode="auto">
              <a:xfrm>
                <a:off x="3844" y="3358"/>
                <a:ext cx="35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84" name="Oval 201"/>
              <p:cNvSpPr>
                <a:spLocks noChangeArrowheads="1"/>
              </p:cNvSpPr>
              <p:nvPr/>
            </p:nvSpPr>
            <p:spPr bwMode="auto">
              <a:xfrm>
                <a:off x="3844" y="3358"/>
                <a:ext cx="35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85" name="Oval 202"/>
              <p:cNvSpPr>
                <a:spLocks noChangeArrowheads="1"/>
              </p:cNvSpPr>
              <p:nvPr/>
            </p:nvSpPr>
            <p:spPr bwMode="auto">
              <a:xfrm>
                <a:off x="3822" y="339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986" name="Oval 203"/>
              <p:cNvSpPr>
                <a:spLocks noChangeArrowheads="1"/>
              </p:cNvSpPr>
              <p:nvPr/>
            </p:nvSpPr>
            <p:spPr bwMode="auto">
              <a:xfrm>
                <a:off x="3822" y="339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" name="Group 204"/>
            <p:cNvGrpSpPr>
              <a:grpSpLocks/>
            </p:cNvGrpSpPr>
            <p:nvPr/>
          </p:nvGrpSpPr>
          <p:grpSpPr bwMode="auto">
            <a:xfrm>
              <a:off x="1491" y="1488"/>
              <a:ext cx="2337" cy="2180"/>
              <a:chOff x="1491" y="1488"/>
              <a:chExt cx="2337" cy="2180"/>
            </a:xfrm>
          </p:grpSpPr>
          <p:sp>
            <p:nvSpPr>
              <p:cNvPr id="92587" name="Oval 205"/>
              <p:cNvSpPr>
                <a:spLocks noChangeArrowheads="1"/>
              </p:cNvSpPr>
              <p:nvPr/>
            </p:nvSpPr>
            <p:spPr bwMode="auto">
              <a:xfrm>
                <a:off x="3796" y="342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88" name="Oval 206"/>
              <p:cNvSpPr>
                <a:spLocks noChangeArrowheads="1"/>
              </p:cNvSpPr>
              <p:nvPr/>
            </p:nvSpPr>
            <p:spPr bwMode="auto">
              <a:xfrm>
                <a:off x="3796" y="342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89" name="Oval 207"/>
              <p:cNvSpPr>
                <a:spLocks noChangeArrowheads="1"/>
              </p:cNvSpPr>
              <p:nvPr/>
            </p:nvSpPr>
            <p:spPr bwMode="auto">
              <a:xfrm>
                <a:off x="3768" y="3460"/>
                <a:ext cx="31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90" name="Oval 208"/>
              <p:cNvSpPr>
                <a:spLocks noChangeArrowheads="1"/>
              </p:cNvSpPr>
              <p:nvPr/>
            </p:nvSpPr>
            <p:spPr bwMode="auto">
              <a:xfrm>
                <a:off x="3768" y="3460"/>
                <a:ext cx="31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91" name="Oval 209"/>
              <p:cNvSpPr>
                <a:spLocks noChangeArrowheads="1"/>
              </p:cNvSpPr>
              <p:nvPr/>
            </p:nvSpPr>
            <p:spPr bwMode="auto">
              <a:xfrm>
                <a:off x="3739" y="349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92" name="Oval 210"/>
              <p:cNvSpPr>
                <a:spLocks noChangeArrowheads="1"/>
              </p:cNvSpPr>
              <p:nvPr/>
            </p:nvSpPr>
            <p:spPr bwMode="auto">
              <a:xfrm>
                <a:off x="3739" y="349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93" name="Oval 211"/>
              <p:cNvSpPr>
                <a:spLocks noChangeArrowheads="1"/>
              </p:cNvSpPr>
              <p:nvPr/>
            </p:nvSpPr>
            <p:spPr bwMode="auto">
              <a:xfrm>
                <a:off x="3707" y="351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94" name="Oval 212"/>
              <p:cNvSpPr>
                <a:spLocks noChangeArrowheads="1"/>
              </p:cNvSpPr>
              <p:nvPr/>
            </p:nvSpPr>
            <p:spPr bwMode="auto">
              <a:xfrm>
                <a:off x="3707" y="351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95" name="Oval 213"/>
              <p:cNvSpPr>
                <a:spLocks noChangeArrowheads="1"/>
              </p:cNvSpPr>
              <p:nvPr/>
            </p:nvSpPr>
            <p:spPr bwMode="auto">
              <a:xfrm>
                <a:off x="3675" y="354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96" name="Oval 214"/>
              <p:cNvSpPr>
                <a:spLocks noChangeArrowheads="1"/>
              </p:cNvSpPr>
              <p:nvPr/>
            </p:nvSpPr>
            <p:spPr bwMode="auto">
              <a:xfrm>
                <a:off x="3675" y="354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97" name="Oval 215"/>
              <p:cNvSpPr>
                <a:spLocks noChangeArrowheads="1"/>
              </p:cNvSpPr>
              <p:nvPr/>
            </p:nvSpPr>
            <p:spPr bwMode="auto">
              <a:xfrm>
                <a:off x="3640" y="356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98" name="Oval 216"/>
              <p:cNvSpPr>
                <a:spLocks noChangeArrowheads="1"/>
              </p:cNvSpPr>
              <p:nvPr/>
            </p:nvSpPr>
            <p:spPr bwMode="auto">
              <a:xfrm>
                <a:off x="3640" y="356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99" name="Oval 217"/>
              <p:cNvSpPr>
                <a:spLocks noChangeArrowheads="1"/>
              </p:cNvSpPr>
              <p:nvPr/>
            </p:nvSpPr>
            <p:spPr bwMode="auto">
              <a:xfrm>
                <a:off x="3598" y="358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00" name="Oval 218"/>
              <p:cNvSpPr>
                <a:spLocks noChangeArrowheads="1"/>
              </p:cNvSpPr>
              <p:nvPr/>
            </p:nvSpPr>
            <p:spPr bwMode="auto">
              <a:xfrm>
                <a:off x="3598" y="358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01" name="Oval 219"/>
              <p:cNvSpPr>
                <a:spLocks noChangeArrowheads="1"/>
              </p:cNvSpPr>
              <p:nvPr/>
            </p:nvSpPr>
            <p:spPr bwMode="auto">
              <a:xfrm>
                <a:off x="3563" y="360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02" name="Oval 220"/>
              <p:cNvSpPr>
                <a:spLocks noChangeArrowheads="1"/>
              </p:cNvSpPr>
              <p:nvPr/>
            </p:nvSpPr>
            <p:spPr bwMode="auto">
              <a:xfrm>
                <a:off x="3563" y="360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03" name="Oval 221"/>
              <p:cNvSpPr>
                <a:spLocks noChangeArrowheads="1"/>
              </p:cNvSpPr>
              <p:nvPr/>
            </p:nvSpPr>
            <p:spPr bwMode="auto">
              <a:xfrm>
                <a:off x="3525" y="361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04" name="Oval 222"/>
              <p:cNvSpPr>
                <a:spLocks noChangeArrowheads="1"/>
              </p:cNvSpPr>
              <p:nvPr/>
            </p:nvSpPr>
            <p:spPr bwMode="auto">
              <a:xfrm>
                <a:off x="3525" y="361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05" name="Oval 223"/>
              <p:cNvSpPr>
                <a:spLocks noChangeArrowheads="1"/>
              </p:cNvSpPr>
              <p:nvPr/>
            </p:nvSpPr>
            <p:spPr bwMode="auto">
              <a:xfrm>
                <a:off x="3487" y="362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06" name="Oval 224"/>
              <p:cNvSpPr>
                <a:spLocks noChangeArrowheads="1"/>
              </p:cNvSpPr>
              <p:nvPr/>
            </p:nvSpPr>
            <p:spPr bwMode="auto">
              <a:xfrm>
                <a:off x="3487" y="362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07" name="Oval 225"/>
              <p:cNvSpPr>
                <a:spLocks noChangeArrowheads="1"/>
              </p:cNvSpPr>
              <p:nvPr/>
            </p:nvSpPr>
            <p:spPr bwMode="auto">
              <a:xfrm>
                <a:off x="3442" y="363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08" name="Oval 226"/>
              <p:cNvSpPr>
                <a:spLocks noChangeArrowheads="1"/>
              </p:cNvSpPr>
              <p:nvPr/>
            </p:nvSpPr>
            <p:spPr bwMode="auto">
              <a:xfrm>
                <a:off x="3442" y="363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09" name="Oval 227"/>
              <p:cNvSpPr>
                <a:spLocks noChangeArrowheads="1"/>
              </p:cNvSpPr>
              <p:nvPr/>
            </p:nvSpPr>
            <p:spPr bwMode="auto">
              <a:xfrm>
                <a:off x="3404" y="363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10" name="Oval 228"/>
              <p:cNvSpPr>
                <a:spLocks noChangeArrowheads="1"/>
              </p:cNvSpPr>
              <p:nvPr/>
            </p:nvSpPr>
            <p:spPr bwMode="auto">
              <a:xfrm>
                <a:off x="3404" y="363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11" name="Oval 229"/>
              <p:cNvSpPr>
                <a:spLocks noChangeArrowheads="1"/>
              </p:cNvSpPr>
              <p:nvPr/>
            </p:nvSpPr>
            <p:spPr bwMode="auto">
              <a:xfrm>
                <a:off x="3359" y="363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12" name="Oval 230"/>
              <p:cNvSpPr>
                <a:spLocks noChangeArrowheads="1"/>
              </p:cNvSpPr>
              <p:nvPr/>
            </p:nvSpPr>
            <p:spPr bwMode="auto">
              <a:xfrm>
                <a:off x="3359" y="363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13" name="Oval 231"/>
              <p:cNvSpPr>
                <a:spLocks noChangeArrowheads="1"/>
              </p:cNvSpPr>
              <p:nvPr/>
            </p:nvSpPr>
            <p:spPr bwMode="auto">
              <a:xfrm>
                <a:off x="3317" y="363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14" name="Oval 232"/>
              <p:cNvSpPr>
                <a:spLocks noChangeArrowheads="1"/>
              </p:cNvSpPr>
              <p:nvPr/>
            </p:nvSpPr>
            <p:spPr bwMode="auto">
              <a:xfrm>
                <a:off x="3317" y="363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15" name="Oval 233"/>
              <p:cNvSpPr>
                <a:spLocks noChangeArrowheads="1"/>
              </p:cNvSpPr>
              <p:nvPr/>
            </p:nvSpPr>
            <p:spPr bwMode="auto">
              <a:xfrm>
                <a:off x="3273" y="362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16" name="Oval 234"/>
              <p:cNvSpPr>
                <a:spLocks noChangeArrowheads="1"/>
              </p:cNvSpPr>
              <p:nvPr/>
            </p:nvSpPr>
            <p:spPr bwMode="auto">
              <a:xfrm>
                <a:off x="3273" y="362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17" name="Oval 235"/>
              <p:cNvSpPr>
                <a:spLocks noChangeArrowheads="1"/>
              </p:cNvSpPr>
              <p:nvPr/>
            </p:nvSpPr>
            <p:spPr bwMode="auto">
              <a:xfrm>
                <a:off x="3234" y="362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18" name="Oval 236"/>
              <p:cNvSpPr>
                <a:spLocks noChangeArrowheads="1"/>
              </p:cNvSpPr>
              <p:nvPr/>
            </p:nvSpPr>
            <p:spPr bwMode="auto">
              <a:xfrm>
                <a:off x="3234" y="362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19" name="Oval 237"/>
              <p:cNvSpPr>
                <a:spLocks noChangeArrowheads="1"/>
              </p:cNvSpPr>
              <p:nvPr/>
            </p:nvSpPr>
            <p:spPr bwMode="auto">
              <a:xfrm>
                <a:off x="3196" y="360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20" name="Oval 238"/>
              <p:cNvSpPr>
                <a:spLocks noChangeArrowheads="1"/>
              </p:cNvSpPr>
              <p:nvPr/>
            </p:nvSpPr>
            <p:spPr bwMode="auto">
              <a:xfrm>
                <a:off x="3196" y="360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21" name="Oval 239"/>
              <p:cNvSpPr>
                <a:spLocks noChangeArrowheads="1"/>
              </p:cNvSpPr>
              <p:nvPr/>
            </p:nvSpPr>
            <p:spPr bwMode="auto">
              <a:xfrm>
                <a:off x="3155" y="3593"/>
                <a:ext cx="31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22" name="Oval 240"/>
              <p:cNvSpPr>
                <a:spLocks noChangeArrowheads="1"/>
              </p:cNvSpPr>
              <p:nvPr/>
            </p:nvSpPr>
            <p:spPr bwMode="auto">
              <a:xfrm>
                <a:off x="3155" y="3593"/>
                <a:ext cx="31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23" name="Oval 241"/>
              <p:cNvSpPr>
                <a:spLocks noChangeArrowheads="1"/>
              </p:cNvSpPr>
              <p:nvPr/>
            </p:nvSpPr>
            <p:spPr bwMode="auto">
              <a:xfrm>
                <a:off x="3116" y="3582"/>
                <a:ext cx="32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24" name="Oval 242"/>
              <p:cNvSpPr>
                <a:spLocks noChangeArrowheads="1"/>
              </p:cNvSpPr>
              <p:nvPr/>
            </p:nvSpPr>
            <p:spPr bwMode="auto">
              <a:xfrm>
                <a:off x="3116" y="3582"/>
                <a:ext cx="32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25" name="Oval 243"/>
              <p:cNvSpPr>
                <a:spLocks noChangeArrowheads="1"/>
              </p:cNvSpPr>
              <p:nvPr/>
            </p:nvSpPr>
            <p:spPr bwMode="auto">
              <a:xfrm>
                <a:off x="3078" y="3565"/>
                <a:ext cx="32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26" name="Oval 244"/>
              <p:cNvSpPr>
                <a:spLocks noChangeArrowheads="1"/>
              </p:cNvSpPr>
              <p:nvPr/>
            </p:nvSpPr>
            <p:spPr bwMode="auto">
              <a:xfrm>
                <a:off x="3078" y="3565"/>
                <a:ext cx="32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27" name="Oval 245"/>
              <p:cNvSpPr>
                <a:spLocks noChangeArrowheads="1"/>
              </p:cNvSpPr>
              <p:nvPr/>
            </p:nvSpPr>
            <p:spPr bwMode="auto">
              <a:xfrm>
                <a:off x="3040" y="354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28" name="Oval 246"/>
              <p:cNvSpPr>
                <a:spLocks noChangeArrowheads="1"/>
              </p:cNvSpPr>
              <p:nvPr/>
            </p:nvSpPr>
            <p:spPr bwMode="auto">
              <a:xfrm>
                <a:off x="3040" y="354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29" name="Oval 247"/>
              <p:cNvSpPr>
                <a:spLocks noChangeArrowheads="1"/>
              </p:cNvSpPr>
              <p:nvPr/>
            </p:nvSpPr>
            <p:spPr bwMode="auto">
              <a:xfrm>
                <a:off x="3001" y="352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30" name="Oval 248"/>
              <p:cNvSpPr>
                <a:spLocks noChangeArrowheads="1"/>
              </p:cNvSpPr>
              <p:nvPr/>
            </p:nvSpPr>
            <p:spPr bwMode="auto">
              <a:xfrm>
                <a:off x="3001" y="352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31" name="Oval 249"/>
              <p:cNvSpPr>
                <a:spLocks noChangeArrowheads="1"/>
              </p:cNvSpPr>
              <p:nvPr/>
            </p:nvSpPr>
            <p:spPr bwMode="auto">
              <a:xfrm>
                <a:off x="2963" y="351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32" name="Oval 250"/>
              <p:cNvSpPr>
                <a:spLocks noChangeArrowheads="1"/>
              </p:cNvSpPr>
              <p:nvPr/>
            </p:nvSpPr>
            <p:spPr bwMode="auto">
              <a:xfrm>
                <a:off x="2963" y="351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33" name="Oval 251"/>
              <p:cNvSpPr>
                <a:spLocks noChangeArrowheads="1"/>
              </p:cNvSpPr>
              <p:nvPr/>
            </p:nvSpPr>
            <p:spPr bwMode="auto">
              <a:xfrm>
                <a:off x="2928" y="349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34" name="Oval 252"/>
              <p:cNvSpPr>
                <a:spLocks noChangeArrowheads="1"/>
              </p:cNvSpPr>
              <p:nvPr/>
            </p:nvSpPr>
            <p:spPr bwMode="auto">
              <a:xfrm>
                <a:off x="2928" y="349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35" name="Oval 253"/>
              <p:cNvSpPr>
                <a:spLocks noChangeArrowheads="1"/>
              </p:cNvSpPr>
              <p:nvPr/>
            </p:nvSpPr>
            <p:spPr bwMode="auto">
              <a:xfrm>
                <a:off x="2886" y="348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36" name="Oval 254"/>
              <p:cNvSpPr>
                <a:spLocks noChangeArrowheads="1"/>
              </p:cNvSpPr>
              <p:nvPr/>
            </p:nvSpPr>
            <p:spPr bwMode="auto">
              <a:xfrm>
                <a:off x="2886" y="348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37" name="Oval 255"/>
              <p:cNvSpPr>
                <a:spLocks noChangeArrowheads="1"/>
              </p:cNvSpPr>
              <p:nvPr/>
            </p:nvSpPr>
            <p:spPr bwMode="auto">
              <a:xfrm>
                <a:off x="2848" y="3473"/>
                <a:ext cx="32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38" name="Oval 256"/>
              <p:cNvSpPr>
                <a:spLocks noChangeArrowheads="1"/>
              </p:cNvSpPr>
              <p:nvPr/>
            </p:nvSpPr>
            <p:spPr bwMode="auto">
              <a:xfrm>
                <a:off x="2848" y="3473"/>
                <a:ext cx="32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39" name="Oval 257"/>
              <p:cNvSpPr>
                <a:spLocks noChangeArrowheads="1"/>
              </p:cNvSpPr>
              <p:nvPr/>
            </p:nvSpPr>
            <p:spPr bwMode="auto">
              <a:xfrm>
                <a:off x="2810" y="346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40" name="Oval 258"/>
              <p:cNvSpPr>
                <a:spLocks noChangeArrowheads="1"/>
              </p:cNvSpPr>
              <p:nvPr/>
            </p:nvSpPr>
            <p:spPr bwMode="auto">
              <a:xfrm>
                <a:off x="2810" y="346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41" name="Oval 259"/>
              <p:cNvSpPr>
                <a:spLocks noChangeArrowheads="1"/>
              </p:cNvSpPr>
              <p:nvPr/>
            </p:nvSpPr>
            <p:spPr bwMode="auto">
              <a:xfrm>
                <a:off x="2765" y="3456"/>
                <a:ext cx="35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42" name="Oval 260"/>
              <p:cNvSpPr>
                <a:spLocks noChangeArrowheads="1"/>
              </p:cNvSpPr>
              <p:nvPr/>
            </p:nvSpPr>
            <p:spPr bwMode="auto">
              <a:xfrm>
                <a:off x="2765" y="3456"/>
                <a:ext cx="35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43" name="Oval 261"/>
              <p:cNvSpPr>
                <a:spLocks noChangeArrowheads="1"/>
              </p:cNvSpPr>
              <p:nvPr/>
            </p:nvSpPr>
            <p:spPr bwMode="auto">
              <a:xfrm>
                <a:off x="2727" y="344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44" name="Oval 262"/>
              <p:cNvSpPr>
                <a:spLocks noChangeArrowheads="1"/>
              </p:cNvSpPr>
              <p:nvPr/>
            </p:nvSpPr>
            <p:spPr bwMode="auto">
              <a:xfrm>
                <a:off x="2727" y="344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45" name="Oval 263"/>
              <p:cNvSpPr>
                <a:spLocks noChangeArrowheads="1"/>
              </p:cNvSpPr>
              <p:nvPr/>
            </p:nvSpPr>
            <p:spPr bwMode="auto">
              <a:xfrm>
                <a:off x="2685" y="343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46" name="Oval 264"/>
              <p:cNvSpPr>
                <a:spLocks noChangeArrowheads="1"/>
              </p:cNvSpPr>
              <p:nvPr/>
            </p:nvSpPr>
            <p:spPr bwMode="auto">
              <a:xfrm>
                <a:off x="2685" y="343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47" name="Oval 265"/>
              <p:cNvSpPr>
                <a:spLocks noChangeArrowheads="1"/>
              </p:cNvSpPr>
              <p:nvPr/>
            </p:nvSpPr>
            <p:spPr bwMode="auto">
              <a:xfrm>
                <a:off x="2647" y="343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48" name="Oval 266"/>
              <p:cNvSpPr>
                <a:spLocks noChangeArrowheads="1"/>
              </p:cNvSpPr>
              <p:nvPr/>
            </p:nvSpPr>
            <p:spPr bwMode="auto">
              <a:xfrm>
                <a:off x="2647" y="343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49" name="Oval 267"/>
              <p:cNvSpPr>
                <a:spLocks noChangeArrowheads="1"/>
              </p:cNvSpPr>
              <p:nvPr/>
            </p:nvSpPr>
            <p:spPr bwMode="auto">
              <a:xfrm>
                <a:off x="2605" y="343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50" name="Oval 268"/>
              <p:cNvSpPr>
                <a:spLocks noChangeArrowheads="1"/>
              </p:cNvSpPr>
              <p:nvPr/>
            </p:nvSpPr>
            <p:spPr bwMode="auto">
              <a:xfrm>
                <a:off x="2605" y="343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51" name="Oval 269"/>
              <p:cNvSpPr>
                <a:spLocks noChangeArrowheads="1"/>
              </p:cNvSpPr>
              <p:nvPr/>
            </p:nvSpPr>
            <p:spPr bwMode="auto">
              <a:xfrm>
                <a:off x="2564" y="342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52" name="Oval 270"/>
              <p:cNvSpPr>
                <a:spLocks noChangeArrowheads="1"/>
              </p:cNvSpPr>
              <p:nvPr/>
            </p:nvSpPr>
            <p:spPr bwMode="auto">
              <a:xfrm>
                <a:off x="2564" y="342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53" name="Oval 271"/>
              <p:cNvSpPr>
                <a:spLocks noChangeArrowheads="1"/>
              </p:cNvSpPr>
              <p:nvPr/>
            </p:nvSpPr>
            <p:spPr bwMode="auto">
              <a:xfrm>
                <a:off x="2522" y="342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54" name="Oval 272"/>
              <p:cNvSpPr>
                <a:spLocks noChangeArrowheads="1"/>
              </p:cNvSpPr>
              <p:nvPr/>
            </p:nvSpPr>
            <p:spPr bwMode="auto">
              <a:xfrm>
                <a:off x="2522" y="342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55" name="Oval 273"/>
              <p:cNvSpPr>
                <a:spLocks noChangeArrowheads="1"/>
              </p:cNvSpPr>
              <p:nvPr/>
            </p:nvSpPr>
            <p:spPr bwMode="auto">
              <a:xfrm>
                <a:off x="2481" y="342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56" name="Oval 274"/>
              <p:cNvSpPr>
                <a:spLocks noChangeArrowheads="1"/>
              </p:cNvSpPr>
              <p:nvPr/>
            </p:nvSpPr>
            <p:spPr bwMode="auto">
              <a:xfrm>
                <a:off x="2481" y="342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57" name="Oval 275"/>
              <p:cNvSpPr>
                <a:spLocks noChangeArrowheads="1"/>
              </p:cNvSpPr>
              <p:nvPr/>
            </p:nvSpPr>
            <p:spPr bwMode="auto">
              <a:xfrm>
                <a:off x="2439" y="341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58" name="Oval 276"/>
              <p:cNvSpPr>
                <a:spLocks noChangeArrowheads="1"/>
              </p:cNvSpPr>
              <p:nvPr/>
            </p:nvSpPr>
            <p:spPr bwMode="auto">
              <a:xfrm>
                <a:off x="2439" y="341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59" name="Oval 277"/>
              <p:cNvSpPr>
                <a:spLocks noChangeArrowheads="1"/>
              </p:cNvSpPr>
              <p:nvPr/>
            </p:nvSpPr>
            <p:spPr bwMode="auto">
              <a:xfrm>
                <a:off x="2401" y="341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60" name="Oval 278"/>
              <p:cNvSpPr>
                <a:spLocks noChangeArrowheads="1"/>
              </p:cNvSpPr>
              <p:nvPr/>
            </p:nvSpPr>
            <p:spPr bwMode="auto">
              <a:xfrm>
                <a:off x="2401" y="341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61" name="Oval 279"/>
              <p:cNvSpPr>
                <a:spLocks noChangeArrowheads="1"/>
              </p:cNvSpPr>
              <p:nvPr/>
            </p:nvSpPr>
            <p:spPr bwMode="auto">
              <a:xfrm>
                <a:off x="2360" y="3409"/>
                <a:ext cx="31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62" name="Oval 280"/>
              <p:cNvSpPr>
                <a:spLocks noChangeArrowheads="1"/>
              </p:cNvSpPr>
              <p:nvPr/>
            </p:nvSpPr>
            <p:spPr bwMode="auto">
              <a:xfrm>
                <a:off x="2360" y="3409"/>
                <a:ext cx="31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63" name="Oval 281"/>
              <p:cNvSpPr>
                <a:spLocks noChangeArrowheads="1"/>
              </p:cNvSpPr>
              <p:nvPr/>
            </p:nvSpPr>
            <p:spPr bwMode="auto">
              <a:xfrm>
                <a:off x="2318" y="340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64" name="Oval 282"/>
              <p:cNvSpPr>
                <a:spLocks noChangeArrowheads="1"/>
              </p:cNvSpPr>
              <p:nvPr/>
            </p:nvSpPr>
            <p:spPr bwMode="auto">
              <a:xfrm>
                <a:off x="2318" y="340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65" name="Oval 283"/>
              <p:cNvSpPr>
                <a:spLocks noChangeArrowheads="1"/>
              </p:cNvSpPr>
              <p:nvPr/>
            </p:nvSpPr>
            <p:spPr bwMode="auto">
              <a:xfrm>
                <a:off x="2277" y="3402"/>
                <a:ext cx="31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66" name="Oval 284"/>
              <p:cNvSpPr>
                <a:spLocks noChangeArrowheads="1"/>
              </p:cNvSpPr>
              <p:nvPr/>
            </p:nvSpPr>
            <p:spPr bwMode="auto">
              <a:xfrm>
                <a:off x="2277" y="3402"/>
                <a:ext cx="31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67" name="Oval 285"/>
              <p:cNvSpPr>
                <a:spLocks noChangeArrowheads="1"/>
              </p:cNvSpPr>
              <p:nvPr/>
            </p:nvSpPr>
            <p:spPr bwMode="auto">
              <a:xfrm>
                <a:off x="2235" y="339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68" name="Oval 286"/>
              <p:cNvSpPr>
                <a:spLocks noChangeArrowheads="1"/>
              </p:cNvSpPr>
              <p:nvPr/>
            </p:nvSpPr>
            <p:spPr bwMode="auto">
              <a:xfrm>
                <a:off x="2235" y="339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69" name="Oval 287"/>
              <p:cNvSpPr>
                <a:spLocks noChangeArrowheads="1"/>
              </p:cNvSpPr>
              <p:nvPr/>
            </p:nvSpPr>
            <p:spPr bwMode="auto">
              <a:xfrm>
                <a:off x="2197" y="339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70" name="Oval 288"/>
              <p:cNvSpPr>
                <a:spLocks noChangeArrowheads="1"/>
              </p:cNvSpPr>
              <p:nvPr/>
            </p:nvSpPr>
            <p:spPr bwMode="auto">
              <a:xfrm>
                <a:off x="2197" y="339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71" name="Oval 289"/>
              <p:cNvSpPr>
                <a:spLocks noChangeArrowheads="1"/>
              </p:cNvSpPr>
              <p:nvPr/>
            </p:nvSpPr>
            <p:spPr bwMode="auto">
              <a:xfrm>
                <a:off x="2155" y="3385"/>
                <a:ext cx="32" cy="37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72" name="Oval 290"/>
              <p:cNvSpPr>
                <a:spLocks noChangeArrowheads="1"/>
              </p:cNvSpPr>
              <p:nvPr/>
            </p:nvSpPr>
            <p:spPr bwMode="auto">
              <a:xfrm>
                <a:off x="2155" y="3385"/>
                <a:ext cx="32" cy="37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73" name="Oval 291"/>
              <p:cNvSpPr>
                <a:spLocks noChangeArrowheads="1"/>
              </p:cNvSpPr>
              <p:nvPr/>
            </p:nvSpPr>
            <p:spPr bwMode="auto">
              <a:xfrm>
                <a:off x="2114" y="338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74" name="Oval 292"/>
              <p:cNvSpPr>
                <a:spLocks noChangeArrowheads="1"/>
              </p:cNvSpPr>
              <p:nvPr/>
            </p:nvSpPr>
            <p:spPr bwMode="auto">
              <a:xfrm>
                <a:off x="2114" y="338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75" name="Oval 293"/>
              <p:cNvSpPr>
                <a:spLocks noChangeArrowheads="1"/>
              </p:cNvSpPr>
              <p:nvPr/>
            </p:nvSpPr>
            <p:spPr bwMode="auto">
              <a:xfrm>
                <a:off x="2072" y="337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76" name="Oval 294"/>
              <p:cNvSpPr>
                <a:spLocks noChangeArrowheads="1"/>
              </p:cNvSpPr>
              <p:nvPr/>
            </p:nvSpPr>
            <p:spPr bwMode="auto">
              <a:xfrm>
                <a:off x="2072" y="337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77" name="Oval 295"/>
              <p:cNvSpPr>
                <a:spLocks noChangeArrowheads="1"/>
              </p:cNvSpPr>
              <p:nvPr/>
            </p:nvSpPr>
            <p:spPr bwMode="auto">
              <a:xfrm>
                <a:off x="2031" y="335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78" name="Oval 296"/>
              <p:cNvSpPr>
                <a:spLocks noChangeArrowheads="1"/>
              </p:cNvSpPr>
              <p:nvPr/>
            </p:nvSpPr>
            <p:spPr bwMode="auto">
              <a:xfrm>
                <a:off x="2031" y="335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79" name="Oval 297"/>
              <p:cNvSpPr>
                <a:spLocks noChangeArrowheads="1"/>
              </p:cNvSpPr>
              <p:nvPr/>
            </p:nvSpPr>
            <p:spPr bwMode="auto">
              <a:xfrm>
                <a:off x="1992" y="3347"/>
                <a:ext cx="32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80" name="Oval 298"/>
              <p:cNvSpPr>
                <a:spLocks noChangeArrowheads="1"/>
              </p:cNvSpPr>
              <p:nvPr/>
            </p:nvSpPr>
            <p:spPr bwMode="auto">
              <a:xfrm>
                <a:off x="1992" y="3347"/>
                <a:ext cx="32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81" name="Oval 299"/>
              <p:cNvSpPr>
                <a:spLocks noChangeArrowheads="1"/>
              </p:cNvSpPr>
              <p:nvPr/>
            </p:nvSpPr>
            <p:spPr bwMode="auto">
              <a:xfrm>
                <a:off x="1954" y="333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82" name="Oval 300"/>
              <p:cNvSpPr>
                <a:spLocks noChangeArrowheads="1"/>
              </p:cNvSpPr>
              <p:nvPr/>
            </p:nvSpPr>
            <p:spPr bwMode="auto">
              <a:xfrm>
                <a:off x="1954" y="333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83" name="Oval 301"/>
              <p:cNvSpPr>
                <a:spLocks noChangeArrowheads="1"/>
              </p:cNvSpPr>
              <p:nvPr/>
            </p:nvSpPr>
            <p:spPr bwMode="auto">
              <a:xfrm>
                <a:off x="1916" y="331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84" name="Oval 302"/>
              <p:cNvSpPr>
                <a:spLocks noChangeArrowheads="1"/>
              </p:cNvSpPr>
              <p:nvPr/>
            </p:nvSpPr>
            <p:spPr bwMode="auto">
              <a:xfrm>
                <a:off x="1916" y="331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85" name="Oval 303"/>
              <p:cNvSpPr>
                <a:spLocks noChangeArrowheads="1"/>
              </p:cNvSpPr>
              <p:nvPr/>
            </p:nvSpPr>
            <p:spPr bwMode="auto">
              <a:xfrm>
                <a:off x="1881" y="329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86" name="Oval 304"/>
              <p:cNvSpPr>
                <a:spLocks noChangeArrowheads="1"/>
              </p:cNvSpPr>
              <p:nvPr/>
            </p:nvSpPr>
            <p:spPr bwMode="auto">
              <a:xfrm>
                <a:off x="1881" y="329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87" name="Oval 305"/>
              <p:cNvSpPr>
                <a:spLocks noChangeArrowheads="1"/>
              </p:cNvSpPr>
              <p:nvPr/>
            </p:nvSpPr>
            <p:spPr bwMode="auto">
              <a:xfrm>
                <a:off x="1849" y="326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88" name="Oval 306"/>
              <p:cNvSpPr>
                <a:spLocks noChangeArrowheads="1"/>
              </p:cNvSpPr>
              <p:nvPr/>
            </p:nvSpPr>
            <p:spPr bwMode="auto">
              <a:xfrm>
                <a:off x="1849" y="326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89" name="Oval 307"/>
              <p:cNvSpPr>
                <a:spLocks noChangeArrowheads="1"/>
              </p:cNvSpPr>
              <p:nvPr/>
            </p:nvSpPr>
            <p:spPr bwMode="auto">
              <a:xfrm>
                <a:off x="1817" y="324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90" name="Oval 308"/>
              <p:cNvSpPr>
                <a:spLocks noChangeArrowheads="1"/>
              </p:cNvSpPr>
              <p:nvPr/>
            </p:nvSpPr>
            <p:spPr bwMode="auto">
              <a:xfrm>
                <a:off x="1817" y="324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91" name="Oval 309"/>
              <p:cNvSpPr>
                <a:spLocks noChangeArrowheads="1"/>
              </p:cNvSpPr>
              <p:nvPr/>
            </p:nvSpPr>
            <p:spPr bwMode="auto">
              <a:xfrm>
                <a:off x="1785" y="321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92" name="Oval 310"/>
              <p:cNvSpPr>
                <a:spLocks noChangeArrowheads="1"/>
              </p:cNvSpPr>
              <p:nvPr/>
            </p:nvSpPr>
            <p:spPr bwMode="auto">
              <a:xfrm>
                <a:off x="1785" y="321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93" name="Oval 311"/>
              <p:cNvSpPr>
                <a:spLocks noChangeArrowheads="1"/>
              </p:cNvSpPr>
              <p:nvPr/>
            </p:nvSpPr>
            <p:spPr bwMode="auto">
              <a:xfrm>
                <a:off x="1756" y="318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94" name="Oval 312"/>
              <p:cNvSpPr>
                <a:spLocks noChangeArrowheads="1"/>
              </p:cNvSpPr>
              <p:nvPr/>
            </p:nvSpPr>
            <p:spPr bwMode="auto">
              <a:xfrm>
                <a:off x="1756" y="318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95" name="Oval 313"/>
              <p:cNvSpPr>
                <a:spLocks noChangeArrowheads="1"/>
              </p:cNvSpPr>
              <p:nvPr/>
            </p:nvSpPr>
            <p:spPr bwMode="auto">
              <a:xfrm>
                <a:off x="1727" y="315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96" name="Oval 314"/>
              <p:cNvSpPr>
                <a:spLocks noChangeArrowheads="1"/>
              </p:cNvSpPr>
              <p:nvPr/>
            </p:nvSpPr>
            <p:spPr bwMode="auto">
              <a:xfrm>
                <a:off x="1727" y="315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97" name="Oval 315"/>
              <p:cNvSpPr>
                <a:spLocks noChangeArrowheads="1"/>
              </p:cNvSpPr>
              <p:nvPr/>
            </p:nvSpPr>
            <p:spPr bwMode="auto">
              <a:xfrm>
                <a:off x="1699" y="3112"/>
                <a:ext cx="32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98" name="Oval 316"/>
              <p:cNvSpPr>
                <a:spLocks noChangeArrowheads="1"/>
              </p:cNvSpPr>
              <p:nvPr/>
            </p:nvSpPr>
            <p:spPr bwMode="auto">
              <a:xfrm>
                <a:off x="1699" y="3112"/>
                <a:ext cx="32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699" name="Oval 317"/>
              <p:cNvSpPr>
                <a:spLocks noChangeArrowheads="1"/>
              </p:cNvSpPr>
              <p:nvPr/>
            </p:nvSpPr>
            <p:spPr bwMode="auto">
              <a:xfrm>
                <a:off x="1676" y="307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00" name="Oval 318"/>
              <p:cNvSpPr>
                <a:spLocks noChangeArrowheads="1"/>
              </p:cNvSpPr>
              <p:nvPr/>
            </p:nvSpPr>
            <p:spPr bwMode="auto">
              <a:xfrm>
                <a:off x="1676" y="307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01" name="Oval 319"/>
              <p:cNvSpPr>
                <a:spLocks noChangeArrowheads="1"/>
              </p:cNvSpPr>
              <p:nvPr/>
            </p:nvSpPr>
            <p:spPr bwMode="auto">
              <a:xfrm>
                <a:off x="1651" y="304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02" name="Oval 320"/>
              <p:cNvSpPr>
                <a:spLocks noChangeArrowheads="1"/>
              </p:cNvSpPr>
              <p:nvPr/>
            </p:nvSpPr>
            <p:spPr bwMode="auto">
              <a:xfrm>
                <a:off x="1651" y="304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03" name="Oval 321"/>
              <p:cNvSpPr>
                <a:spLocks noChangeArrowheads="1"/>
              </p:cNvSpPr>
              <p:nvPr/>
            </p:nvSpPr>
            <p:spPr bwMode="auto">
              <a:xfrm>
                <a:off x="1625" y="300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04" name="Oval 322"/>
              <p:cNvSpPr>
                <a:spLocks noChangeArrowheads="1"/>
              </p:cNvSpPr>
              <p:nvPr/>
            </p:nvSpPr>
            <p:spPr bwMode="auto">
              <a:xfrm>
                <a:off x="1625" y="300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05" name="Oval 323"/>
              <p:cNvSpPr>
                <a:spLocks noChangeArrowheads="1"/>
              </p:cNvSpPr>
              <p:nvPr/>
            </p:nvSpPr>
            <p:spPr bwMode="auto">
              <a:xfrm>
                <a:off x="1609" y="296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06" name="Oval 324"/>
              <p:cNvSpPr>
                <a:spLocks noChangeArrowheads="1"/>
              </p:cNvSpPr>
              <p:nvPr/>
            </p:nvSpPr>
            <p:spPr bwMode="auto">
              <a:xfrm>
                <a:off x="1609" y="296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07" name="Oval 325"/>
              <p:cNvSpPr>
                <a:spLocks noChangeArrowheads="1"/>
              </p:cNvSpPr>
              <p:nvPr/>
            </p:nvSpPr>
            <p:spPr bwMode="auto">
              <a:xfrm>
                <a:off x="1590" y="292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08" name="Oval 326"/>
              <p:cNvSpPr>
                <a:spLocks noChangeArrowheads="1"/>
              </p:cNvSpPr>
              <p:nvPr/>
            </p:nvSpPr>
            <p:spPr bwMode="auto">
              <a:xfrm>
                <a:off x="1590" y="292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09" name="Oval 327"/>
              <p:cNvSpPr>
                <a:spLocks noChangeArrowheads="1"/>
              </p:cNvSpPr>
              <p:nvPr/>
            </p:nvSpPr>
            <p:spPr bwMode="auto">
              <a:xfrm>
                <a:off x="1574" y="288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10" name="Oval 328"/>
              <p:cNvSpPr>
                <a:spLocks noChangeArrowheads="1"/>
              </p:cNvSpPr>
              <p:nvPr/>
            </p:nvSpPr>
            <p:spPr bwMode="auto">
              <a:xfrm>
                <a:off x="1574" y="288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11" name="Oval 329"/>
              <p:cNvSpPr>
                <a:spLocks noChangeArrowheads="1"/>
              </p:cNvSpPr>
              <p:nvPr/>
            </p:nvSpPr>
            <p:spPr bwMode="auto">
              <a:xfrm>
                <a:off x="1561" y="284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12" name="Oval 330"/>
              <p:cNvSpPr>
                <a:spLocks noChangeArrowheads="1"/>
              </p:cNvSpPr>
              <p:nvPr/>
            </p:nvSpPr>
            <p:spPr bwMode="auto">
              <a:xfrm>
                <a:off x="1561" y="284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13" name="Oval 331"/>
              <p:cNvSpPr>
                <a:spLocks noChangeArrowheads="1"/>
              </p:cNvSpPr>
              <p:nvPr/>
            </p:nvSpPr>
            <p:spPr bwMode="auto">
              <a:xfrm>
                <a:off x="1545" y="280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14" name="Oval 332"/>
              <p:cNvSpPr>
                <a:spLocks noChangeArrowheads="1"/>
              </p:cNvSpPr>
              <p:nvPr/>
            </p:nvSpPr>
            <p:spPr bwMode="auto">
              <a:xfrm>
                <a:off x="1545" y="280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15" name="Oval 333"/>
              <p:cNvSpPr>
                <a:spLocks noChangeArrowheads="1"/>
              </p:cNvSpPr>
              <p:nvPr/>
            </p:nvSpPr>
            <p:spPr bwMode="auto">
              <a:xfrm>
                <a:off x="1539" y="276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16" name="Oval 334"/>
              <p:cNvSpPr>
                <a:spLocks noChangeArrowheads="1"/>
              </p:cNvSpPr>
              <p:nvPr/>
            </p:nvSpPr>
            <p:spPr bwMode="auto">
              <a:xfrm>
                <a:off x="1539" y="276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17" name="Oval 335"/>
              <p:cNvSpPr>
                <a:spLocks noChangeArrowheads="1"/>
              </p:cNvSpPr>
              <p:nvPr/>
            </p:nvSpPr>
            <p:spPr bwMode="auto">
              <a:xfrm>
                <a:off x="1526" y="271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18" name="Oval 336"/>
              <p:cNvSpPr>
                <a:spLocks noChangeArrowheads="1"/>
              </p:cNvSpPr>
              <p:nvPr/>
            </p:nvSpPr>
            <p:spPr bwMode="auto">
              <a:xfrm>
                <a:off x="1526" y="271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19" name="Oval 337"/>
              <p:cNvSpPr>
                <a:spLocks noChangeArrowheads="1"/>
              </p:cNvSpPr>
              <p:nvPr/>
            </p:nvSpPr>
            <p:spPr bwMode="auto">
              <a:xfrm>
                <a:off x="1517" y="267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20" name="Oval 338"/>
              <p:cNvSpPr>
                <a:spLocks noChangeArrowheads="1"/>
              </p:cNvSpPr>
              <p:nvPr/>
            </p:nvSpPr>
            <p:spPr bwMode="auto">
              <a:xfrm>
                <a:off x="1517" y="267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21" name="Oval 339"/>
              <p:cNvSpPr>
                <a:spLocks noChangeArrowheads="1"/>
              </p:cNvSpPr>
              <p:nvPr/>
            </p:nvSpPr>
            <p:spPr bwMode="auto">
              <a:xfrm>
                <a:off x="1507" y="263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22" name="Oval 340"/>
              <p:cNvSpPr>
                <a:spLocks noChangeArrowheads="1"/>
              </p:cNvSpPr>
              <p:nvPr/>
            </p:nvSpPr>
            <p:spPr bwMode="auto">
              <a:xfrm>
                <a:off x="1507" y="263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23" name="Oval 341"/>
              <p:cNvSpPr>
                <a:spLocks noChangeArrowheads="1"/>
              </p:cNvSpPr>
              <p:nvPr/>
            </p:nvSpPr>
            <p:spPr bwMode="auto">
              <a:xfrm>
                <a:off x="1504" y="259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24" name="Oval 342"/>
              <p:cNvSpPr>
                <a:spLocks noChangeArrowheads="1"/>
              </p:cNvSpPr>
              <p:nvPr/>
            </p:nvSpPr>
            <p:spPr bwMode="auto">
              <a:xfrm>
                <a:off x="1504" y="259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25" name="Oval 343"/>
              <p:cNvSpPr>
                <a:spLocks noChangeArrowheads="1"/>
              </p:cNvSpPr>
              <p:nvPr/>
            </p:nvSpPr>
            <p:spPr bwMode="auto">
              <a:xfrm>
                <a:off x="1497" y="254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26" name="Oval 344"/>
              <p:cNvSpPr>
                <a:spLocks noChangeArrowheads="1"/>
              </p:cNvSpPr>
              <p:nvPr/>
            </p:nvSpPr>
            <p:spPr bwMode="auto">
              <a:xfrm>
                <a:off x="1497" y="254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27" name="Oval 345"/>
              <p:cNvSpPr>
                <a:spLocks noChangeArrowheads="1"/>
              </p:cNvSpPr>
              <p:nvPr/>
            </p:nvSpPr>
            <p:spPr bwMode="auto">
              <a:xfrm>
                <a:off x="1491" y="250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28" name="Oval 346"/>
              <p:cNvSpPr>
                <a:spLocks noChangeArrowheads="1"/>
              </p:cNvSpPr>
              <p:nvPr/>
            </p:nvSpPr>
            <p:spPr bwMode="auto">
              <a:xfrm>
                <a:off x="1491" y="250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29" name="Oval 347"/>
              <p:cNvSpPr>
                <a:spLocks noChangeArrowheads="1"/>
              </p:cNvSpPr>
              <p:nvPr/>
            </p:nvSpPr>
            <p:spPr bwMode="auto">
              <a:xfrm>
                <a:off x="1494" y="246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30" name="Oval 348"/>
              <p:cNvSpPr>
                <a:spLocks noChangeArrowheads="1"/>
              </p:cNvSpPr>
              <p:nvPr/>
            </p:nvSpPr>
            <p:spPr bwMode="auto">
              <a:xfrm>
                <a:off x="1494" y="246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31" name="Oval 349"/>
              <p:cNvSpPr>
                <a:spLocks noChangeArrowheads="1"/>
              </p:cNvSpPr>
              <p:nvPr/>
            </p:nvSpPr>
            <p:spPr bwMode="auto">
              <a:xfrm>
                <a:off x="1494" y="241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32" name="Oval 350"/>
              <p:cNvSpPr>
                <a:spLocks noChangeArrowheads="1"/>
              </p:cNvSpPr>
              <p:nvPr/>
            </p:nvSpPr>
            <p:spPr bwMode="auto">
              <a:xfrm>
                <a:off x="1494" y="241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33" name="Oval 351"/>
              <p:cNvSpPr>
                <a:spLocks noChangeArrowheads="1"/>
              </p:cNvSpPr>
              <p:nvPr/>
            </p:nvSpPr>
            <p:spPr bwMode="auto">
              <a:xfrm>
                <a:off x="1494" y="237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34" name="Oval 352"/>
              <p:cNvSpPr>
                <a:spLocks noChangeArrowheads="1"/>
              </p:cNvSpPr>
              <p:nvPr/>
            </p:nvSpPr>
            <p:spPr bwMode="auto">
              <a:xfrm>
                <a:off x="1494" y="237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35" name="Oval 353"/>
              <p:cNvSpPr>
                <a:spLocks noChangeArrowheads="1"/>
              </p:cNvSpPr>
              <p:nvPr/>
            </p:nvSpPr>
            <p:spPr bwMode="auto">
              <a:xfrm>
                <a:off x="1494" y="232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36" name="Oval 354"/>
              <p:cNvSpPr>
                <a:spLocks noChangeArrowheads="1"/>
              </p:cNvSpPr>
              <p:nvPr/>
            </p:nvSpPr>
            <p:spPr bwMode="auto">
              <a:xfrm>
                <a:off x="1494" y="232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37" name="Oval 355"/>
              <p:cNvSpPr>
                <a:spLocks noChangeArrowheads="1"/>
              </p:cNvSpPr>
              <p:nvPr/>
            </p:nvSpPr>
            <p:spPr bwMode="auto">
              <a:xfrm>
                <a:off x="1501" y="228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38" name="Oval 356"/>
              <p:cNvSpPr>
                <a:spLocks noChangeArrowheads="1"/>
              </p:cNvSpPr>
              <p:nvPr/>
            </p:nvSpPr>
            <p:spPr bwMode="auto">
              <a:xfrm>
                <a:off x="1501" y="228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39" name="Oval 357"/>
              <p:cNvSpPr>
                <a:spLocks noChangeArrowheads="1"/>
              </p:cNvSpPr>
              <p:nvPr/>
            </p:nvSpPr>
            <p:spPr bwMode="auto">
              <a:xfrm>
                <a:off x="1504" y="224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40" name="Oval 358"/>
              <p:cNvSpPr>
                <a:spLocks noChangeArrowheads="1"/>
              </p:cNvSpPr>
              <p:nvPr/>
            </p:nvSpPr>
            <p:spPr bwMode="auto">
              <a:xfrm>
                <a:off x="1504" y="224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41" name="Oval 359"/>
              <p:cNvSpPr>
                <a:spLocks noChangeArrowheads="1"/>
              </p:cNvSpPr>
              <p:nvPr/>
            </p:nvSpPr>
            <p:spPr bwMode="auto">
              <a:xfrm>
                <a:off x="1513" y="220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42" name="Oval 360"/>
              <p:cNvSpPr>
                <a:spLocks noChangeArrowheads="1"/>
              </p:cNvSpPr>
              <p:nvPr/>
            </p:nvSpPr>
            <p:spPr bwMode="auto">
              <a:xfrm>
                <a:off x="1513" y="220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43" name="Oval 361"/>
              <p:cNvSpPr>
                <a:spLocks noChangeArrowheads="1"/>
              </p:cNvSpPr>
              <p:nvPr/>
            </p:nvSpPr>
            <p:spPr bwMode="auto">
              <a:xfrm>
                <a:off x="1523" y="215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44" name="Oval 362"/>
              <p:cNvSpPr>
                <a:spLocks noChangeArrowheads="1"/>
              </p:cNvSpPr>
              <p:nvPr/>
            </p:nvSpPr>
            <p:spPr bwMode="auto">
              <a:xfrm>
                <a:off x="1523" y="215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45" name="Oval 363"/>
              <p:cNvSpPr>
                <a:spLocks noChangeArrowheads="1"/>
              </p:cNvSpPr>
              <p:nvPr/>
            </p:nvSpPr>
            <p:spPr bwMode="auto">
              <a:xfrm>
                <a:off x="1533" y="2115"/>
                <a:ext cx="31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46" name="Oval 364"/>
              <p:cNvSpPr>
                <a:spLocks noChangeArrowheads="1"/>
              </p:cNvSpPr>
              <p:nvPr/>
            </p:nvSpPr>
            <p:spPr bwMode="auto">
              <a:xfrm>
                <a:off x="1533" y="2115"/>
                <a:ext cx="31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47" name="Oval 365"/>
              <p:cNvSpPr>
                <a:spLocks noChangeArrowheads="1"/>
              </p:cNvSpPr>
              <p:nvPr/>
            </p:nvSpPr>
            <p:spPr bwMode="auto">
              <a:xfrm>
                <a:off x="1542" y="207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48" name="Oval 366"/>
              <p:cNvSpPr>
                <a:spLocks noChangeArrowheads="1"/>
              </p:cNvSpPr>
              <p:nvPr/>
            </p:nvSpPr>
            <p:spPr bwMode="auto">
              <a:xfrm>
                <a:off x="1542" y="207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49" name="Oval 367"/>
              <p:cNvSpPr>
                <a:spLocks noChangeArrowheads="1"/>
              </p:cNvSpPr>
              <p:nvPr/>
            </p:nvSpPr>
            <p:spPr bwMode="auto">
              <a:xfrm>
                <a:off x="1558" y="202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50" name="Oval 368"/>
              <p:cNvSpPr>
                <a:spLocks noChangeArrowheads="1"/>
              </p:cNvSpPr>
              <p:nvPr/>
            </p:nvSpPr>
            <p:spPr bwMode="auto">
              <a:xfrm>
                <a:off x="1558" y="202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51" name="Oval 369"/>
              <p:cNvSpPr>
                <a:spLocks noChangeArrowheads="1"/>
              </p:cNvSpPr>
              <p:nvPr/>
            </p:nvSpPr>
            <p:spPr bwMode="auto">
              <a:xfrm>
                <a:off x="1574" y="198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52" name="Oval 370"/>
              <p:cNvSpPr>
                <a:spLocks noChangeArrowheads="1"/>
              </p:cNvSpPr>
              <p:nvPr/>
            </p:nvSpPr>
            <p:spPr bwMode="auto">
              <a:xfrm>
                <a:off x="1574" y="198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53" name="Oval 371"/>
              <p:cNvSpPr>
                <a:spLocks noChangeArrowheads="1"/>
              </p:cNvSpPr>
              <p:nvPr/>
            </p:nvSpPr>
            <p:spPr bwMode="auto">
              <a:xfrm>
                <a:off x="1593" y="194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54" name="Oval 372"/>
              <p:cNvSpPr>
                <a:spLocks noChangeArrowheads="1"/>
              </p:cNvSpPr>
              <p:nvPr/>
            </p:nvSpPr>
            <p:spPr bwMode="auto">
              <a:xfrm>
                <a:off x="1593" y="194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55" name="Oval 373"/>
              <p:cNvSpPr>
                <a:spLocks noChangeArrowheads="1"/>
              </p:cNvSpPr>
              <p:nvPr/>
            </p:nvSpPr>
            <p:spPr bwMode="auto">
              <a:xfrm>
                <a:off x="1609" y="191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56" name="Oval 374"/>
              <p:cNvSpPr>
                <a:spLocks noChangeArrowheads="1"/>
              </p:cNvSpPr>
              <p:nvPr/>
            </p:nvSpPr>
            <p:spPr bwMode="auto">
              <a:xfrm>
                <a:off x="1609" y="191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57" name="Oval 375"/>
              <p:cNvSpPr>
                <a:spLocks noChangeArrowheads="1"/>
              </p:cNvSpPr>
              <p:nvPr/>
            </p:nvSpPr>
            <p:spPr bwMode="auto">
              <a:xfrm>
                <a:off x="1632" y="1873"/>
                <a:ext cx="31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58" name="Oval 376"/>
              <p:cNvSpPr>
                <a:spLocks noChangeArrowheads="1"/>
              </p:cNvSpPr>
              <p:nvPr/>
            </p:nvSpPr>
            <p:spPr bwMode="auto">
              <a:xfrm>
                <a:off x="1632" y="1873"/>
                <a:ext cx="31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59" name="Oval 377"/>
              <p:cNvSpPr>
                <a:spLocks noChangeArrowheads="1"/>
              </p:cNvSpPr>
              <p:nvPr/>
            </p:nvSpPr>
            <p:spPr bwMode="auto">
              <a:xfrm>
                <a:off x="1654" y="183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60" name="Oval 378"/>
              <p:cNvSpPr>
                <a:spLocks noChangeArrowheads="1"/>
              </p:cNvSpPr>
              <p:nvPr/>
            </p:nvSpPr>
            <p:spPr bwMode="auto">
              <a:xfrm>
                <a:off x="1654" y="183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61" name="Oval 379"/>
              <p:cNvSpPr>
                <a:spLocks noChangeArrowheads="1"/>
              </p:cNvSpPr>
              <p:nvPr/>
            </p:nvSpPr>
            <p:spPr bwMode="auto">
              <a:xfrm>
                <a:off x="1676" y="179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62" name="Oval 380"/>
              <p:cNvSpPr>
                <a:spLocks noChangeArrowheads="1"/>
              </p:cNvSpPr>
              <p:nvPr/>
            </p:nvSpPr>
            <p:spPr bwMode="auto">
              <a:xfrm>
                <a:off x="1676" y="179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63" name="Oval 381"/>
              <p:cNvSpPr>
                <a:spLocks noChangeArrowheads="1"/>
              </p:cNvSpPr>
              <p:nvPr/>
            </p:nvSpPr>
            <p:spPr bwMode="auto">
              <a:xfrm>
                <a:off x="1702" y="176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64" name="Oval 382"/>
              <p:cNvSpPr>
                <a:spLocks noChangeArrowheads="1"/>
              </p:cNvSpPr>
              <p:nvPr/>
            </p:nvSpPr>
            <p:spPr bwMode="auto">
              <a:xfrm>
                <a:off x="1702" y="176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65" name="Oval 383"/>
              <p:cNvSpPr>
                <a:spLocks noChangeArrowheads="1"/>
              </p:cNvSpPr>
              <p:nvPr/>
            </p:nvSpPr>
            <p:spPr bwMode="auto">
              <a:xfrm>
                <a:off x="1731" y="1730"/>
                <a:ext cx="31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66" name="Oval 384"/>
              <p:cNvSpPr>
                <a:spLocks noChangeArrowheads="1"/>
              </p:cNvSpPr>
              <p:nvPr/>
            </p:nvSpPr>
            <p:spPr bwMode="auto">
              <a:xfrm>
                <a:off x="1731" y="1730"/>
                <a:ext cx="31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67" name="Oval 385"/>
              <p:cNvSpPr>
                <a:spLocks noChangeArrowheads="1"/>
              </p:cNvSpPr>
              <p:nvPr/>
            </p:nvSpPr>
            <p:spPr bwMode="auto">
              <a:xfrm>
                <a:off x="1756" y="169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68" name="Oval 386"/>
              <p:cNvSpPr>
                <a:spLocks noChangeArrowheads="1"/>
              </p:cNvSpPr>
              <p:nvPr/>
            </p:nvSpPr>
            <p:spPr bwMode="auto">
              <a:xfrm>
                <a:off x="1756" y="169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69" name="Oval 387"/>
              <p:cNvSpPr>
                <a:spLocks noChangeArrowheads="1"/>
              </p:cNvSpPr>
              <p:nvPr/>
            </p:nvSpPr>
            <p:spPr bwMode="auto">
              <a:xfrm>
                <a:off x="1782" y="166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70" name="Oval 388"/>
              <p:cNvSpPr>
                <a:spLocks noChangeArrowheads="1"/>
              </p:cNvSpPr>
              <p:nvPr/>
            </p:nvSpPr>
            <p:spPr bwMode="auto">
              <a:xfrm>
                <a:off x="1782" y="166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71" name="Oval 389"/>
              <p:cNvSpPr>
                <a:spLocks noChangeArrowheads="1"/>
              </p:cNvSpPr>
              <p:nvPr/>
            </p:nvSpPr>
            <p:spPr bwMode="auto">
              <a:xfrm>
                <a:off x="1810" y="163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72" name="Oval 390"/>
              <p:cNvSpPr>
                <a:spLocks noChangeArrowheads="1"/>
              </p:cNvSpPr>
              <p:nvPr/>
            </p:nvSpPr>
            <p:spPr bwMode="auto">
              <a:xfrm>
                <a:off x="1810" y="163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73" name="Oval 391"/>
              <p:cNvSpPr>
                <a:spLocks noChangeArrowheads="1"/>
              </p:cNvSpPr>
              <p:nvPr/>
            </p:nvSpPr>
            <p:spPr bwMode="auto">
              <a:xfrm>
                <a:off x="1842" y="160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74" name="Oval 392"/>
              <p:cNvSpPr>
                <a:spLocks noChangeArrowheads="1"/>
              </p:cNvSpPr>
              <p:nvPr/>
            </p:nvSpPr>
            <p:spPr bwMode="auto">
              <a:xfrm>
                <a:off x="1842" y="160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75" name="Oval 393"/>
              <p:cNvSpPr>
                <a:spLocks noChangeArrowheads="1"/>
              </p:cNvSpPr>
              <p:nvPr/>
            </p:nvSpPr>
            <p:spPr bwMode="auto">
              <a:xfrm>
                <a:off x="1877" y="158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76" name="Oval 394"/>
              <p:cNvSpPr>
                <a:spLocks noChangeArrowheads="1"/>
              </p:cNvSpPr>
              <p:nvPr/>
            </p:nvSpPr>
            <p:spPr bwMode="auto">
              <a:xfrm>
                <a:off x="1877" y="158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77" name="Oval 395"/>
              <p:cNvSpPr>
                <a:spLocks noChangeArrowheads="1"/>
              </p:cNvSpPr>
              <p:nvPr/>
            </p:nvSpPr>
            <p:spPr bwMode="auto">
              <a:xfrm>
                <a:off x="1913" y="1559"/>
                <a:ext cx="31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78" name="Oval 396"/>
              <p:cNvSpPr>
                <a:spLocks noChangeArrowheads="1"/>
              </p:cNvSpPr>
              <p:nvPr/>
            </p:nvSpPr>
            <p:spPr bwMode="auto">
              <a:xfrm>
                <a:off x="1913" y="1559"/>
                <a:ext cx="31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79" name="Oval 397"/>
              <p:cNvSpPr>
                <a:spLocks noChangeArrowheads="1"/>
              </p:cNvSpPr>
              <p:nvPr/>
            </p:nvSpPr>
            <p:spPr bwMode="auto">
              <a:xfrm>
                <a:off x="1948" y="153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80" name="Oval 398"/>
              <p:cNvSpPr>
                <a:spLocks noChangeArrowheads="1"/>
              </p:cNvSpPr>
              <p:nvPr/>
            </p:nvSpPr>
            <p:spPr bwMode="auto">
              <a:xfrm>
                <a:off x="1948" y="153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81" name="Oval 399"/>
              <p:cNvSpPr>
                <a:spLocks noChangeArrowheads="1"/>
              </p:cNvSpPr>
              <p:nvPr/>
            </p:nvSpPr>
            <p:spPr bwMode="auto">
              <a:xfrm>
                <a:off x="1986" y="152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82" name="Oval 400"/>
              <p:cNvSpPr>
                <a:spLocks noChangeArrowheads="1"/>
              </p:cNvSpPr>
              <p:nvPr/>
            </p:nvSpPr>
            <p:spPr bwMode="auto">
              <a:xfrm>
                <a:off x="1986" y="152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83" name="Oval 401"/>
              <p:cNvSpPr>
                <a:spLocks noChangeArrowheads="1"/>
              </p:cNvSpPr>
              <p:nvPr/>
            </p:nvSpPr>
            <p:spPr bwMode="auto">
              <a:xfrm>
                <a:off x="2024" y="150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84" name="Oval 402"/>
              <p:cNvSpPr>
                <a:spLocks noChangeArrowheads="1"/>
              </p:cNvSpPr>
              <p:nvPr/>
            </p:nvSpPr>
            <p:spPr bwMode="auto">
              <a:xfrm>
                <a:off x="2024" y="150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85" name="Oval 403"/>
              <p:cNvSpPr>
                <a:spLocks noChangeArrowheads="1"/>
              </p:cNvSpPr>
              <p:nvPr/>
            </p:nvSpPr>
            <p:spPr bwMode="auto">
              <a:xfrm>
                <a:off x="2059" y="148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786" name="Oval 404"/>
              <p:cNvSpPr>
                <a:spLocks noChangeArrowheads="1"/>
              </p:cNvSpPr>
              <p:nvPr/>
            </p:nvSpPr>
            <p:spPr bwMode="auto">
              <a:xfrm>
                <a:off x="2059" y="148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" name="Group 405"/>
            <p:cNvGrpSpPr>
              <a:grpSpLocks/>
            </p:cNvGrpSpPr>
            <p:nvPr/>
          </p:nvGrpSpPr>
          <p:grpSpPr bwMode="auto">
            <a:xfrm>
              <a:off x="1533" y="1389"/>
              <a:ext cx="1503" cy="2033"/>
              <a:chOff x="1533" y="1389"/>
              <a:chExt cx="1503" cy="2033"/>
            </a:xfrm>
          </p:grpSpPr>
          <p:sp>
            <p:nvSpPr>
              <p:cNvPr id="92387" name="Oval 406"/>
              <p:cNvSpPr>
                <a:spLocks noChangeArrowheads="1"/>
              </p:cNvSpPr>
              <p:nvPr/>
            </p:nvSpPr>
            <p:spPr bwMode="auto">
              <a:xfrm>
                <a:off x="2101" y="147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88" name="Oval 407"/>
              <p:cNvSpPr>
                <a:spLocks noChangeArrowheads="1"/>
              </p:cNvSpPr>
              <p:nvPr/>
            </p:nvSpPr>
            <p:spPr bwMode="auto">
              <a:xfrm>
                <a:off x="2101" y="147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89" name="Oval 408"/>
              <p:cNvSpPr>
                <a:spLocks noChangeArrowheads="1"/>
              </p:cNvSpPr>
              <p:nvPr/>
            </p:nvSpPr>
            <p:spPr bwMode="auto">
              <a:xfrm>
                <a:off x="2142" y="147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90" name="Oval 409"/>
              <p:cNvSpPr>
                <a:spLocks noChangeArrowheads="1"/>
              </p:cNvSpPr>
              <p:nvPr/>
            </p:nvSpPr>
            <p:spPr bwMode="auto">
              <a:xfrm>
                <a:off x="2142" y="147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91" name="Oval 410"/>
              <p:cNvSpPr>
                <a:spLocks noChangeArrowheads="1"/>
              </p:cNvSpPr>
              <p:nvPr/>
            </p:nvSpPr>
            <p:spPr bwMode="auto">
              <a:xfrm>
                <a:off x="2181" y="147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92" name="Oval 411"/>
              <p:cNvSpPr>
                <a:spLocks noChangeArrowheads="1"/>
              </p:cNvSpPr>
              <p:nvPr/>
            </p:nvSpPr>
            <p:spPr bwMode="auto">
              <a:xfrm>
                <a:off x="2181" y="147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93" name="Oval 412"/>
              <p:cNvSpPr>
                <a:spLocks noChangeArrowheads="1"/>
              </p:cNvSpPr>
              <p:nvPr/>
            </p:nvSpPr>
            <p:spPr bwMode="auto">
              <a:xfrm>
                <a:off x="2222" y="146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94" name="Oval 413"/>
              <p:cNvSpPr>
                <a:spLocks noChangeArrowheads="1"/>
              </p:cNvSpPr>
              <p:nvPr/>
            </p:nvSpPr>
            <p:spPr bwMode="auto">
              <a:xfrm>
                <a:off x="2222" y="146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95" name="Oval 414"/>
              <p:cNvSpPr>
                <a:spLocks noChangeArrowheads="1"/>
              </p:cNvSpPr>
              <p:nvPr/>
            </p:nvSpPr>
            <p:spPr bwMode="auto">
              <a:xfrm>
                <a:off x="2267" y="147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96" name="Oval 415"/>
              <p:cNvSpPr>
                <a:spLocks noChangeArrowheads="1"/>
              </p:cNvSpPr>
              <p:nvPr/>
            </p:nvSpPr>
            <p:spPr bwMode="auto">
              <a:xfrm>
                <a:off x="2267" y="147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97" name="Oval 416"/>
              <p:cNvSpPr>
                <a:spLocks noChangeArrowheads="1"/>
              </p:cNvSpPr>
              <p:nvPr/>
            </p:nvSpPr>
            <p:spPr bwMode="auto">
              <a:xfrm>
                <a:off x="2308" y="147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98" name="Oval 417"/>
              <p:cNvSpPr>
                <a:spLocks noChangeArrowheads="1"/>
              </p:cNvSpPr>
              <p:nvPr/>
            </p:nvSpPr>
            <p:spPr bwMode="auto">
              <a:xfrm>
                <a:off x="2308" y="147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99" name="Oval 418"/>
              <p:cNvSpPr>
                <a:spLocks noChangeArrowheads="1"/>
              </p:cNvSpPr>
              <p:nvPr/>
            </p:nvSpPr>
            <p:spPr bwMode="auto">
              <a:xfrm>
                <a:off x="2350" y="147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00" name="Oval 419"/>
              <p:cNvSpPr>
                <a:spLocks noChangeArrowheads="1"/>
              </p:cNvSpPr>
              <p:nvPr/>
            </p:nvSpPr>
            <p:spPr bwMode="auto">
              <a:xfrm>
                <a:off x="2350" y="147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01" name="Oval 420"/>
              <p:cNvSpPr>
                <a:spLocks noChangeArrowheads="1"/>
              </p:cNvSpPr>
              <p:nvPr/>
            </p:nvSpPr>
            <p:spPr bwMode="auto">
              <a:xfrm>
                <a:off x="2391" y="146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02" name="Oval 421"/>
              <p:cNvSpPr>
                <a:spLocks noChangeArrowheads="1"/>
              </p:cNvSpPr>
              <p:nvPr/>
            </p:nvSpPr>
            <p:spPr bwMode="auto">
              <a:xfrm>
                <a:off x="2391" y="146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03" name="Oval 422"/>
              <p:cNvSpPr>
                <a:spLocks noChangeArrowheads="1"/>
              </p:cNvSpPr>
              <p:nvPr/>
            </p:nvSpPr>
            <p:spPr bwMode="auto">
              <a:xfrm>
                <a:off x="2433" y="146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04" name="Oval 423"/>
              <p:cNvSpPr>
                <a:spLocks noChangeArrowheads="1"/>
              </p:cNvSpPr>
              <p:nvPr/>
            </p:nvSpPr>
            <p:spPr bwMode="auto">
              <a:xfrm>
                <a:off x="2433" y="146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05" name="Oval 424"/>
              <p:cNvSpPr>
                <a:spLocks noChangeArrowheads="1"/>
              </p:cNvSpPr>
              <p:nvPr/>
            </p:nvSpPr>
            <p:spPr bwMode="auto">
              <a:xfrm>
                <a:off x="2474" y="145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06" name="Oval 425"/>
              <p:cNvSpPr>
                <a:spLocks noChangeArrowheads="1"/>
              </p:cNvSpPr>
              <p:nvPr/>
            </p:nvSpPr>
            <p:spPr bwMode="auto">
              <a:xfrm>
                <a:off x="2474" y="145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07" name="Oval 426"/>
              <p:cNvSpPr>
                <a:spLocks noChangeArrowheads="1"/>
              </p:cNvSpPr>
              <p:nvPr/>
            </p:nvSpPr>
            <p:spPr bwMode="auto">
              <a:xfrm>
                <a:off x="2513" y="145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08" name="Oval 427"/>
              <p:cNvSpPr>
                <a:spLocks noChangeArrowheads="1"/>
              </p:cNvSpPr>
              <p:nvPr/>
            </p:nvSpPr>
            <p:spPr bwMode="auto">
              <a:xfrm>
                <a:off x="2513" y="145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09" name="Oval 428"/>
              <p:cNvSpPr>
                <a:spLocks noChangeArrowheads="1"/>
              </p:cNvSpPr>
              <p:nvPr/>
            </p:nvSpPr>
            <p:spPr bwMode="auto">
              <a:xfrm>
                <a:off x="2554" y="143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10" name="Oval 429"/>
              <p:cNvSpPr>
                <a:spLocks noChangeArrowheads="1"/>
              </p:cNvSpPr>
              <p:nvPr/>
            </p:nvSpPr>
            <p:spPr bwMode="auto">
              <a:xfrm>
                <a:off x="2554" y="143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11" name="Oval 430"/>
              <p:cNvSpPr>
                <a:spLocks noChangeArrowheads="1"/>
              </p:cNvSpPr>
              <p:nvPr/>
            </p:nvSpPr>
            <p:spPr bwMode="auto">
              <a:xfrm>
                <a:off x="2596" y="143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12" name="Oval 431"/>
              <p:cNvSpPr>
                <a:spLocks noChangeArrowheads="1"/>
              </p:cNvSpPr>
              <p:nvPr/>
            </p:nvSpPr>
            <p:spPr bwMode="auto">
              <a:xfrm>
                <a:off x="2596" y="143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13" name="Oval 432"/>
              <p:cNvSpPr>
                <a:spLocks noChangeArrowheads="1"/>
              </p:cNvSpPr>
              <p:nvPr/>
            </p:nvSpPr>
            <p:spPr bwMode="auto">
              <a:xfrm>
                <a:off x="2634" y="142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14" name="Oval 433"/>
              <p:cNvSpPr>
                <a:spLocks noChangeArrowheads="1"/>
              </p:cNvSpPr>
              <p:nvPr/>
            </p:nvSpPr>
            <p:spPr bwMode="auto">
              <a:xfrm>
                <a:off x="2634" y="142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15" name="Oval 434"/>
              <p:cNvSpPr>
                <a:spLocks noChangeArrowheads="1"/>
              </p:cNvSpPr>
              <p:nvPr/>
            </p:nvSpPr>
            <p:spPr bwMode="auto">
              <a:xfrm>
                <a:off x="2676" y="141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16" name="Oval 435"/>
              <p:cNvSpPr>
                <a:spLocks noChangeArrowheads="1"/>
              </p:cNvSpPr>
              <p:nvPr/>
            </p:nvSpPr>
            <p:spPr bwMode="auto">
              <a:xfrm>
                <a:off x="2676" y="141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17" name="Oval 436"/>
              <p:cNvSpPr>
                <a:spLocks noChangeArrowheads="1"/>
              </p:cNvSpPr>
              <p:nvPr/>
            </p:nvSpPr>
            <p:spPr bwMode="auto">
              <a:xfrm>
                <a:off x="2717" y="140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18" name="Oval 437"/>
              <p:cNvSpPr>
                <a:spLocks noChangeArrowheads="1"/>
              </p:cNvSpPr>
              <p:nvPr/>
            </p:nvSpPr>
            <p:spPr bwMode="auto">
              <a:xfrm>
                <a:off x="2717" y="140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19" name="Oval 438"/>
              <p:cNvSpPr>
                <a:spLocks noChangeArrowheads="1"/>
              </p:cNvSpPr>
              <p:nvPr/>
            </p:nvSpPr>
            <p:spPr bwMode="auto">
              <a:xfrm>
                <a:off x="2755" y="139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20" name="Oval 439"/>
              <p:cNvSpPr>
                <a:spLocks noChangeArrowheads="1"/>
              </p:cNvSpPr>
              <p:nvPr/>
            </p:nvSpPr>
            <p:spPr bwMode="auto">
              <a:xfrm>
                <a:off x="2755" y="139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21" name="Oval 440"/>
              <p:cNvSpPr>
                <a:spLocks noChangeArrowheads="1"/>
              </p:cNvSpPr>
              <p:nvPr/>
            </p:nvSpPr>
            <p:spPr bwMode="auto">
              <a:xfrm>
                <a:off x="2794" y="1392"/>
                <a:ext cx="32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22" name="Oval 441"/>
              <p:cNvSpPr>
                <a:spLocks noChangeArrowheads="1"/>
              </p:cNvSpPr>
              <p:nvPr/>
            </p:nvSpPr>
            <p:spPr bwMode="auto">
              <a:xfrm>
                <a:off x="2794" y="1392"/>
                <a:ext cx="32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23" name="Oval 442"/>
              <p:cNvSpPr>
                <a:spLocks noChangeArrowheads="1"/>
              </p:cNvSpPr>
              <p:nvPr/>
            </p:nvSpPr>
            <p:spPr bwMode="auto">
              <a:xfrm>
                <a:off x="2838" y="1389"/>
                <a:ext cx="32" cy="38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24" name="Oval 443"/>
              <p:cNvSpPr>
                <a:spLocks noChangeArrowheads="1"/>
              </p:cNvSpPr>
              <p:nvPr/>
            </p:nvSpPr>
            <p:spPr bwMode="auto">
              <a:xfrm>
                <a:off x="2838" y="1389"/>
                <a:ext cx="32" cy="38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25" name="Oval 444"/>
              <p:cNvSpPr>
                <a:spLocks noChangeArrowheads="1"/>
              </p:cNvSpPr>
              <p:nvPr/>
            </p:nvSpPr>
            <p:spPr bwMode="auto">
              <a:xfrm>
                <a:off x="2880" y="138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26" name="Oval 445"/>
              <p:cNvSpPr>
                <a:spLocks noChangeArrowheads="1"/>
              </p:cNvSpPr>
              <p:nvPr/>
            </p:nvSpPr>
            <p:spPr bwMode="auto">
              <a:xfrm>
                <a:off x="2880" y="138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27" name="Oval 446"/>
              <p:cNvSpPr>
                <a:spLocks noChangeArrowheads="1"/>
              </p:cNvSpPr>
              <p:nvPr/>
            </p:nvSpPr>
            <p:spPr bwMode="auto">
              <a:xfrm>
                <a:off x="2921" y="138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28" name="Oval 447"/>
              <p:cNvSpPr>
                <a:spLocks noChangeArrowheads="1"/>
              </p:cNvSpPr>
              <p:nvPr/>
            </p:nvSpPr>
            <p:spPr bwMode="auto">
              <a:xfrm>
                <a:off x="2921" y="138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29" name="Oval 448"/>
              <p:cNvSpPr>
                <a:spLocks noChangeArrowheads="1"/>
              </p:cNvSpPr>
              <p:nvPr/>
            </p:nvSpPr>
            <p:spPr bwMode="auto">
              <a:xfrm>
                <a:off x="2966" y="1392"/>
                <a:ext cx="32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30" name="Oval 449"/>
              <p:cNvSpPr>
                <a:spLocks noChangeArrowheads="1"/>
              </p:cNvSpPr>
              <p:nvPr/>
            </p:nvSpPr>
            <p:spPr bwMode="auto">
              <a:xfrm>
                <a:off x="2966" y="1392"/>
                <a:ext cx="32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31" name="Oval 450"/>
              <p:cNvSpPr>
                <a:spLocks noChangeArrowheads="1"/>
              </p:cNvSpPr>
              <p:nvPr/>
            </p:nvSpPr>
            <p:spPr bwMode="auto">
              <a:xfrm>
                <a:off x="3004" y="140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32" name="Oval 451"/>
              <p:cNvSpPr>
                <a:spLocks noChangeArrowheads="1"/>
              </p:cNvSpPr>
              <p:nvPr/>
            </p:nvSpPr>
            <p:spPr bwMode="auto">
              <a:xfrm>
                <a:off x="3004" y="140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33" name="Oval 452"/>
              <p:cNvSpPr>
                <a:spLocks noChangeArrowheads="1"/>
              </p:cNvSpPr>
              <p:nvPr/>
            </p:nvSpPr>
            <p:spPr bwMode="auto">
              <a:xfrm>
                <a:off x="2506" y="149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34" name="Oval 453"/>
              <p:cNvSpPr>
                <a:spLocks noChangeArrowheads="1"/>
              </p:cNvSpPr>
              <p:nvPr/>
            </p:nvSpPr>
            <p:spPr bwMode="auto">
              <a:xfrm>
                <a:off x="2506" y="149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35" name="Oval 454"/>
              <p:cNvSpPr>
                <a:spLocks noChangeArrowheads="1"/>
              </p:cNvSpPr>
              <p:nvPr/>
            </p:nvSpPr>
            <p:spPr bwMode="auto">
              <a:xfrm>
                <a:off x="2458" y="1501"/>
                <a:ext cx="32" cy="38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36" name="Oval 455"/>
              <p:cNvSpPr>
                <a:spLocks noChangeArrowheads="1"/>
              </p:cNvSpPr>
              <p:nvPr/>
            </p:nvSpPr>
            <p:spPr bwMode="auto">
              <a:xfrm>
                <a:off x="2458" y="1501"/>
                <a:ext cx="32" cy="38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37" name="Oval 456"/>
              <p:cNvSpPr>
                <a:spLocks noChangeArrowheads="1"/>
              </p:cNvSpPr>
              <p:nvPr/>
            </p:nvSpPr>
            <p:spPr bwMode="auto">
              <a:xfrm>
                <a:off x="2417" y="151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38" name="Oval 457"/>
              <p:cNvSpPr>
                <a:spLocks noChangeArrowheads="1"/>
              </p:cNvSpPr>
              <p:nvPr/>
            </p:nvSpPr>
            <p:spPr bwMode="auto">
              <a:xfrm>
                <a:off x="2417" y="151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39" name="Oval 458"/>
              <p:cNvSpPr>
                <a:spLocks noChangeArrowheads="1"/>
              </p:cNvSpPr>
              <p:nvPr/>
            </p:nvSpPr>
            <p:spPr bwMode="auto">
              <a:xfrm>
                <a:off x="2375" y="1515"/>
                <a:ext cx="36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40" name="Oval 459"/>
              <p:cNvSpPr>
                <a:spLocks noChangeArrowheads="1"/>
              </p:cNvSpPr>
              <p:nvPr/>
            </p:nvSpPr>
            <p:spPr bwMode="auto">
              <a:xfrm>
                <a:off x="2375" y="1515"/>
                <a:ext cx="36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41" name="Oval 460"/>
              <p:cNvSpPr>
                <a:spLocks noChangeArrowheads="1"/>
              </p:cNvSpPr>
              <p:nvPr/>
            </p:nvSpPr>
            <p:spPr bwMode="auto">
              <a:xfrm>
                <a:off x="2337" y="1518"/>
                <a:ext cx="32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42" name="Oval 461"/>
              <p:cNvSpPr>
                <a:spLocks noChangeArrowheads="1"/>
              </p:cNvSpPr>
              <p:nvPr/>
            </p:nvSpPr>
            <p:spPr bwMode="auto">
              <a:xfrm>
                <a:off x="2337" y="1518"/>
                <a:ext cx="32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43" name="Oval 462"/>
              <p:cNvSpPr>
                <a:spLocks noChangeArrowheads="1"/>
              </p:cNvSpPr>
              <p:nvPr/>
            </p:nvSpPr>
            <p:spPr bwMode="auto">
              <a:xfrm>
                <a:off x="2296" y="1518"/>
                <a:ext cx="32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44" name="Oval 463"/>
              <p:cNvSpPr>
                <a:spLocks noChangeArrowheads="1"/>
              </p:cNvSpPr>
              <p:nvPr/>
            </p:nvSpPr>
            <p:spPr bwMode="auto">
              <a:xfrm>
                <a:off x="2296" y="1518"/>
                <a:ext cx="32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45" name="Oval 464"/>
              <p:cNvSpPr>
                <a:spLocks noChangeArrowheads="1"/>
              </p:cNvSpPr>
              <p:nvPr/>
            </p:nvSpPr>
            <p:spPr bwMode="auto">
              <a:xfrm>
                <a:off x="2254" y="151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46" name="Oval 465"/>
              <p:cNvSpPr>
                <a:spLocks noChangeArrowheads="1"/>
              </p:cNvSpPr>
              <p:nvPr/>
            </p:nvSpPr>
            <p:spPr bwMode="auto">
              <a:xfrm>
                <a:off x="2254" y="151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47" name="Oval 466"/>
              <p:cNvSpPr>
                <a:spLocks noChangeArrowheads="1"/>
              </p:cNvSpPr>
              <p:nvPr/>
            </p:nvSpPr>
            <p:spPr bwMode="auto">
              <a:xfrm>
                <a:off x="2213" y="151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48" name="Oval 467"/>
              <p:cNvSpPr>
                <a:spLocks noChangeArrowheads="1"/>
              </p:cNvSpPr>
              <p:nvPr/>
            </p:nvSpPr>
            <p:spPr bwMode="auto">
              <a:xfrm>
                <a:off x="2213" y="151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49" name="Oval 468"/>
              <p:cNvSpPr>
                <a:spLocks noChangeArrowheads="1"/>
              </p:cNvSpPr>
              <p:nvPr/>
            </p:nvSpPr>
            <p:spPr bwMode="auto">
              <a:xfrm>
                <a:off x="2171" y="151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50" name="Oval 469"/>
              <p:cNvSpPr>
                <a:spLocks noChangeArrowheads="1"/>
              </p:cNvSpPr>
              <p:nvPr/>
            </p:nvSpPr>
            <p:spPr bwMode="auto">
              <a:xfrm>
                <a:off x="2171" y="151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51" name="Oval 470"/>
              <p:cNvSpPr>
                <a:spLocks noChangeArrowheads="1"/>
              </p:cNvSpPr>
              <p:nvPr/>
            </p:nvSpPr>
            <p:spPr bwMode="auto">
              <a:xfrm>
                <a:off x="2130" y="152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52" name="Oval 471"/>
              <p:cNvSpPr>
                <a:spLocks noChangeArrowheads="1"/>
              </p:cNvSpPr>
              <p:nvPr/>
            </p:nvSpPr>
            <p:spPr bwMode="auto">
              <a:xfrm>
                <a:off x="2130" y="152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53" name="Oval 472"/>
              <p:cNvSpPr>
                <a:spLocks noChangeArrowheads="1"/>
              </p:cNvSpPr>
              <p:nvPr/>
            </p:nvSpPr>
            <p:spPr bwMode="auto">
              <a:xfrm>
                <a:off x="2091" y="153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54" name="Oval 473"/>
              <p:cNvSpPr>
                <a:spLocks noChangeArrowheads="1"/>
              </p:cNvSpPr>
              <p:nvPr/>
            </p:nvSpPr>
            <p:spPr bwMode="auto">
              <a:xfrm>
                <a:off x="2091" y="153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55" name="Oval 474"/>
              <p:cNvSpPr>
                <a:spLocks noChangeArrowheads="1"/>
              </p:cNvSpPr>
              <p:nvPr/>
            </p:nvSpPr>
            <p:spPr bwMode="auto">
              <a:xfrm>
                <a:off x="2050" y="154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56" name="Oval 475"/>
              <p:cNvSpPr>
                <a:spLocks noChangeArrowheads="1"/>
              </p:cNvSpPr>
              <p:nvPr/>
            </p:nvSpPr>
            <p:spPr bwMode="auto">
              <a:xfrm>
                <a:off x="2050" y="154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57" name="Oval 476"/>
              <p:cNvSpPr>
                <a:spLocks noChangeArrowheads="1"/>
              </p:cNvSpPr>
              <p:nvPr/>
            </p:nvSpPr>
            <p:spPr bwMode="auto">
              <a:xfrm>
                <a:off x="2008" y="1559"/>
                <a:ext cx="35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58" name="Oval 477"/>
              <p:cNvSpPr>
                <a:spLocks noChangeArrowheads="1"/>
              </p:cNvSpPr>
              <p:nvPr/>
            </p:nvSpPr>
            <p:spPr bwMode="auto">
              <a:xfrm>
                <a:off x="2008" y="1559"/>
                <a:ext cx="35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59" name="Oval 478"/>
              <p:cNvSpPr>
                <a:spLocks noChangeArrowheads="1"/>
              </p:cNvSpPr>
              <p:nvPr/>
            </p:nvSpPr>
            <p:spPr bwMode="auto">
              <a:xfrm>
                <a:off x="1973" y="158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60" name="Oval 479"/>
              <p:cNvSpPr>
                <a:spLocks noChangeArrowheads="1"/>
              </p:cNvSpPr>
              <p:nvPr/>
            </p:nvSpPr>
            <p:spPr bwMode="auto">
              <a:xfrm>
                <a:off x="1973" y="158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61" name="Oval 480"/>
              <p:cNvSpPr>
                <a:spLocks noChangeArrowheads="1"/>
              </p:cNvSpPr>
              <p:nvPr/>
            </p:nvSpPr>
            <p:spPr bwMode="auto">
              <a:xfrm>
                <a:off x="1938" y="1600"/>
                <a:ext cx="32" cy="38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62" name="Oval 481"/>
              <p:cNvSpPr>
                <a:spLocks noChangeArrowheads="1"/>
              </p:cNvSpPr>
              <p:nvPr/>
            </p:nvSpPr>
            <p:spPr bwMode="auto">
              <a:xfrm>
                <a:off x="1938" y="1600"/>
                <a:ext cx="32" cy="38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63" name="Oval 482"/>
              <p:cNvSpPr>
                <a:spLocks noChangeArrowheads="1"/>
              </p:cNvSpPr>
              <p:nvPr/>
            </p:nvSpPr>
            <p:spPr bwMode="auto">
              <a:xfrm>
                <a:off x="1903" y="162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64" name="Oval 483"/>
              <p:cNvSpPr>
                <a:spLocks noChangeArrowheads="1"/>
              </p:cNvSpPr>
              <p:nvPr/>
            </p:nvSpPr>
            <p:spPr bwMode="auto">
              <a:xfrm>
                <a:off x="1903" y="162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65" name="Oval 484"/>
              <p:cNvSpPr>
                <a:spLocks noChangeArrowheads="1"/>
              </p:cNvSpPr>
              <p:nvPr/>
            </p:nvSpPr>
            <p:spPr bwMode="auto">
              <a:xfrm>
                <a:off x="1871" y="164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66" name="Oval 485"/>
              <p:cNvSpPr>
                <a:spLocks noChangeArrowheads="1"/>
              </p:cNvSpPr>
              <p:nvPr/>
            </p:nvSpPr>
            <p:spPr bwMode="auto">
              <a:xfrm>
                <a:off x="1871" y="164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67" name="Oval 486"/>
              <p:cNvSpPr>
                <a:spLocks noChangeArrowheads="1"/>
              </p:cNvSpPr>
              <p:nvPr/>
            </p:nvSpPr>
            <p:spPr bwMode="auto">
              <a:xfrm>
                <a:off x="1839" y="167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68" name="Oval 487"/>
              <p:cNvSpPr>
                <a:spLocks noChangeArrowheads="1"/>
              </p:cNvSpPr>
              <p:nvPr/>
            </p:nvSpPr>
            <p:spPr bwMode="auto">
              <a:xfrm>
                <a:off x="1839" y="167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69" name="Oval 488"/>
              <p:cNvSpPr>
                <a:spLocks noChangeArrowheads="1"/>
              </p:cNvSpPr>
              <p:nvPr/>
            </p:nvSpPr>
            <p:spPr bwMode="auto">
              <a:xfrm>
                <a:off x="1810" y="170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70" name="Oval 489"/>
              <p:cNvSpPr>
                <a:spLocks noChangeArrowheads="1"/>
              </p:cNvSpPr>
              <p:nvPr/>
            </p:nvSpPr>
            <p:spPr bwMode="auto">
              <a:xfrm>
                <a:off x="1810" y="170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71" name="Oval 490"/>
              <p:cNvSpPr>
                <a:spLocks noChangeArrowheads="1"/>
              </p:cNvSpPr>
              <p:nvPr/>
            </p:nvSpPr>
            <p:spPr bwMode="auto">
              <a:xfrm>
                <a:off x="1782" y="1736"/>
                <a:ext cx="32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72" name="Oval 491"/>
              <p:cNvSpPr>
                <a:spLocks noChangeArrowheads="1"/>
              </p:cNvSpPr>
              <p:nvPr/>
            </p:nvSpPr>
            <p:spPr bwMode="auto">
              <a:xfrm>
                <a:off x="1782" y="1736"/>
                <a:ext cx="32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73" name="Oval 492"/>
              <p:cNvSpPr>
                <a:spLocks noChangeArrowheads="1"/>
              </p:cNvSpPr>
              <p:nvPr/>
            </p:nvSpPr>
            <p:spPr bwMode="auto">
              <a:xfrm>
                <a:off x="1753" y="177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74" name="Oval 493"/>
              <p:cNvSpPr>
                <a:spLocks noChangeArrowheads="1"/>
              </p:cNvSpPr>
              <p:nvPr/>
            </p:nvSpPr>
            <p:spPr bwMode="auto">
              <a:xfrm>
                <a:off x="1753" y="177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75" name="Oval 494"/>
              <p:cNvSpPr>
                <a:spLocks noChangeArrowheads="1"/>
              </p:cNvSpPr>
              <p:nvPr/>
            </p:nvSpPr>
            <p:spPr bwMode="auto">
              <a:xfrm>
                <a:off x="1731" y="1805"/>
                <a:ext cx="31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76" name="Oval 495"/>
              <p:cNvSpPr>
                <a:spLocks noChangeArrowheads="1"/>
              </p:cNvSpPr>
              <p:nvPr/>
            </p:nvSpPr>
            <p:spPr bwMode="auto">
              <a:xfrm>
                <a:off x="1731" y="1805"/>
                <a:ext cx="31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77" name="Oval 496"/>
              <p:cNvSpPr>
                <a:spLocks noChangeArrowheads="1"/>
              </p:cNvSpPr>
              <p:nvPr/>
            </p:nvSpPr>
            <p:spPr bwMode="auto">
              <a:xfrm>
                <a:off x="1705" y="184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78" name="Oval 497"/>
              <p:cNvSpPr>
                <a:spLocks noChangeArrowheads="1"/>
              </p:cNvSpPr>
              <p:nvPr/>
            </p:nvSpPr>
            <p:spPr bwMode="auto">
              <a:xfrm>
                <a:off x="1705" y="184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79" name="Oval 498"/>
              <p:cNvSpPr>
                <a:spLocks noChangeArrowheads="1"/>
              </p:cNvSpPr>
              <p:nvPr/>
            </p:nvSpPr>
            <p:spPr bwMode="auto">
              <a:xfrm>
                <a:off x="1683" y="187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80" name="Oval 499"/>
              <p:cNvSpPr>
                <a:spLocks noChangeArrowheads="1"/>
              </p:cNvSpPr>
              <p:nvPr/>
            </p:nvSpPr>
            <p:spPr bwMode="auto">
              <a:xfrm>
                <a:off x="1683" y="187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81" name="Oval 500"/>
              <p:cNvSpPr>
                <a:spLocks noChangeArrowheads="1"/>
              </p:cNvSpPr>
              <p:nvPr/>
            </p:nvSpPr>
            <p:spPr bwMode="auto">
              <a:xfrm>
                <a:off x="1657" y="191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82" name="Oval 501"/>
              <p:cNvSpPr>
                <a:spLocks noChangeArrowheads="1"/>
              </p:cNvSpPr>
              <p:nvPr/>
            </p:nvSpPr>
            <p:spPr bwMode="auto">
              <a:xfrm>
                <a:off x="1657" y="191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83" name="Oval 502"/>
              <p:cNvSpPr>
                <a:spLocks noChangeArrowheads="1"/>
              </p:cNvSpPr>
              <p:nvPr/>
            </p:nvSpPr>
            <p:spPr bwMode="auto">
              <a:xfrm>
                <a:off x="1641" y="1954"/>
                <a:ext cx="32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84" name="Oval 503"/>
              <p:cNvSpPr>
                <a:spLocks noChangeArrowheads="1"/>
              </p:cNvSpPr>
              <p:nvPr/>
            </p:nvSpPr>
            <p:spPr bwMode="auto">
              <a:xfrm>
                <a:off x="1641" y="1954"/>
                <a:ext cx="32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85" name="Oval 504"/>
              <p:cNvSpPr>
                <a:spLocks noChangeArrowheads="1"/>
              </p:cNvSpPr>
              <p:nvPr/>
            </p:nvSpPr>
            <p:spPr bwMode="auto">
              <a:xfrm>
                <a:off x="1622" y="199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86" name="Oval 505"/>
              <p:cNvSpPr>
                <a:spLocks noChangeArrowheads="1"/>
              </p:cNvSpPr>
              <p:nvPr/>
            </p:nvSpPr>
            <p:spPr bwMode="auto">
              <a:xfrm>
                <a:off x="1622" y="199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87" name="Oval 506"/>
              <p:cNvSpPr>
                <a:spLocks noChangeArrowheads="1"/>
              </p:cNvSpPr>
              <p:nvPr/>
            </p:nvSpPr>
            <p:spPr bwMode="auto">
              <a:xfrm>
                <a:off x="1603" y="203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88" name="Oval 507"/>
              <p:cNvSpPr>
                <a:spLocks noChangeArrowheads="1"/>
              </p:cNvSpPr>
              <p:nvPr/>
            </p:nvSpPr>
            <p:spPr bwMode="auto">
              <a:xfrm>
                <a:off x="1603" y="203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89" name="Oval 508"/>
              <p:cNvSpPr>
                <a:spLocks noChangeArrowheads="1"/>
              </p:cNvSpPr>
              <p:nvPr/>
            </p:nvSpPr>
            <p:spPr bwMode="auto">
              <a:xfrm>
                <a:off x="1590" y="207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90" name="Oval 509"/>
              <p:cNvSpPr>
                <a:spLocks noChangeArrowheads="1"/>
              </p:cNvSpPr>
              <p:nvPr/>
            </p:nvSpPr>
            <p:spPr bwMode="auto">
              <a:xfrm>
                <a:off x="1590" y="207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91" name="Oval 510"/>
              <p:cNvSpPr>
                <a:spLocks noChangeArrowheads="1"/>
              </p:cNvSpPr>
              <p:nvPr/>
            </p:nvSpPr>
            <p:spPr bwMode="auto">
              <a:xfrm>
                <a:off x="1580" y="211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92" name="Oval 511"/>
              <p:cNvSpPr>
                <a:spLocks noChangeArrowheads="1"/>
              </p:cNvSpPr>
              <p:nvPr/>
            </p:nvSpPr>
            <p:spPr bwMode="auto">
              <a:xfrm>
                <a:off x="1580" y="211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93" name="Oval 512"/>
              <p:cNvSpPr>
                <a:spLocks noChangeArrowheads="1"/>
              </p:cNvSpPr>
              <p:nvPr/>
            </p:nvSpPr>
            <p:spPr bwMode="auto">
              <a:xfrm>
                <a:off x="1571" y="215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94" name="Oval 513"/>
              <p:cNvSpPr>
                <a:spLocks noChangeArrowheads="1"/>
              </p:cNvSpPr>
              <p:nvPr/>
            </p:nvSpPr>
            <p:spPr bwMode="auto">
              <a:xfrm>
                <a:off x="1571" y="215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95" name="Oval 514"/>
              <p:cNvSpPr>
                <a:spLocks noChangeArrowheads="1"/>
              </p:cNvSpPr>
              <p:nvPr/>
            </p:nvSpPr>
            <p:spPr bwMode="auto">
              <a:xfrm>
                <a:off x="1558" y="2200"/>
                <a:ext cx="35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96" name="Oval 515"/>
              <p:cNvSpPr>
                <a:spLocks noChangeArrowheads="1"/>
              </p:cNvSpPr>
              <p:nvPr/>
            </p:nvSpPr>
            <p:spPr bwMode="auto">
              <a:xfrm>
                <a:off x="1558" y="2200"/>
                <a:ext cx="35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97" name="Oval 516"/>
              <p:cNvSpPr>
                <a:spLocks noChangeArrowheads="1"/>
              </p:cNvSpPr>
              <p:nvPr/>
            </p:nvSpPr>
            <p:spPr bwMode="auto">
              <a:xfrm>
                <a:off x="1549" y="2244"/>
                <a:ext cx="31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98" name="Oval 517"/>
              <p:cNvSpPr>
                <a:spLocks noChangeArrowheads="1"/>
              </p:cNvSpPr>
              <p:nvPr/>
            </p:nvSpPr>
            <p:spPr bwMode="auto">
              <a:xfrm>
                <a:off x="1549" y="2244"/>
                <a:ext cx="31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499" name="Oval 518"/>
              <p:cNvSpPr>
                <a:spLocks noChangeArrowheads="1"/>
              </p:cNvSpPr>
              <p:nvPr/>
            </p:nvSpPr>
            <p:spPr bwMode="auto">
              <a:xfrm>
                <a:off x="1545" y="228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00" name="Oval 519"/>
              <p:cNvSpPr>
                <a:spLocks noChangeArrowheads="1"/>
              </p:cNvSpPr>
              <p:nvPr/>
            </p:nvSpPr>
            <p:spPr bwMode="auto">
              <a:xfrm>
                <a:off x="1545" y="228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01" name="Oval 520"/>
              <p:cNvSpPr>
                <a:spLocks noChangeArrowheads="1"/>
              </p:cNvSpPr>
              <p:nvPr/>
            </p:nvSpPr>
            <p:spPr bwMode="auto">
              <a:xfrm>
                <a:off x="1539" y="232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02" name="Oval 521"/>
              <p:cNvSpPr>
                <a:spLocks noChangeArrowheads="1"/>
              </p:cNvSpPr>
              <p:nvPr/>
            </p:nvSpPr>
            <p:spPr bwMode="auto">
              <a:xfrm>
                <a:off x="1539" y="232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03" name="Oval 522"/>
              <p:cNvSpPr>
                <a:spLocks noChangeArrowheads="1"/>
              </p:cNvSpPr>
              <p:nvPr/>
            </p:nvSpPr>
            <p:spPr bwMode="auto">
              <a:xfrm>
                <a:off x="1536" y="2373"/>
                <a:ext cx="32" cy="38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04" name="Oval 523"/>
              <p:cNvSpPr>
                <a:spLocks noChangeArrowheads="1"/>
              </p:cNvSpPr>
              <p:nvPr/>
            </p:nvSpPr>
            <p:spPr bwMode="auto">
              <a:xfrm>
                <a:off x="1536" y="2373"/>
                <a:ext cx="32" cy="38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05" name="Oval 524"/>
              <p:cNvSpPr>
                <a:spLocks noChangeArrowheads="1"/>
              </p:cNvSpPr>
              <p:nvPr/>
            </p:nvSpPr>
            <p:spPr bwMode="auto">
              <a:xfrm>
                <a:off x="1536" y="241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06" name="Oval 525"/>
              <p:cNvSpPr>
                <a:spLocks noChangeArrowheads="1"/>
              </p:cNvSpPr>
              <p:nvPr/>
            </p:nvSpPr>
            <p:spPr bwMode="auto">
              <a:xfrm>
                <a:off x="1536" y="241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07" name="Oval 526"/>
              <p:cNvSpPr>
                <a:spLocks noChangeArrowheads="1"/>
              </p:cNvSpPr>
              <p:nvPr/>
            </p:nvSpPr>
            <p:spPr bwMode="auto">
              <a:xfrm>
                <a:off x="1533" y="2462"/>
                <a:ext cx="31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08" name="Oval 527"/>
              <p:cNvSpPr>
                <a:spLocks noChangeArrowheads="1"/>
              </p:cNvSpPr>
              <p:nvPr/>
            </p:nvSpPr>
            <p:spPr bwMode="auto">
              <a:xfrm>
                <a:off x="1533" y="2462"/>
                <a:ext cx="31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09" name="Oval 528"/>
              <p:cNvSpPr>
                <a:spLocks noChangeArrowheads="1"/>
              </p:cNvSpPr>
              <p:nvPr/>
            </p:nvSpPr>
            <p:spPr bwMode="auto">
              <a:xfrm>
                <a:off x="1536" y="250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10" name="Oval 529"/>
              <p:cNvSpPr>
                <a:spLocks noChangeArrowheads="1"/>
              </p:cNvSpPr>
              <p:nvPr/>
            </p:nvSpPr>
            <p:spPr bwMode="auto">
              <a:xfrm>
                <a:off x="1536" y="250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11" name="Oval 530"/>
              <p:cNvSpPr>
                <a:spLocks noChangeArrowheads="1"/>
              </p:cNvSpPr>
              <p:nvPr/>
            </p:nvSpPr>
            <p:spPr bwMode="auto">
              <a:xfrm>
                <a:off x="1542" y="254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12" name="Oval 531"/>
              <p:cNvSpPr>
                <a:spLocks noChangeArrowheads="1"/>
              </p:cNvSpPr>
              <p:nvPr/>
            </p:nvSpPr>
            <p:spPr bwMode="auto">
              <a:xfrm>
                <a:off x="1542" y="254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13" name="Oval 532"/>
              <p:cNvSpPr>
                <a:spLocks noChangeArrowheads="1"/>
              </p:cNvSpPr>
              <p:nvPr/>
            </p:nvSpPr>
            <p:spPr bwMode="auto">
              <a:xfrm>
                <a:off x="1549" y="2591"/>
                <a:ext cx="31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14" name="Oval 533"/>
              <p:cNvSpPr>
                <a:spLocks noChangeArrowheads="1"/>
              </p:cNvSpPr>
              <p:nvPr/>
            </p:nvSpPr>
            <p:spPr bwMode="auto">
              <a:xfrm>
                <a:off x="1549" y="2591"/>
                <a:ext cx="31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15" name="Oval 534"/>
              <p:cNvSpPr>
                <a:spLocks noChangeArrowheads="1"/>
              </p:cNvSpPr>
              <p:nvPr/>
            </p:nvSpPr>
            <p:spPr bwMode="auto">
              <a:xfrm>
                <a:off x="1552" y="263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16" name="Oval 535"/>
              <p:cNvSpPr>
                <a:spLocks noChangeArrowheads="1"/>
              </p:cNvSpPr>
              <p:nvPr/>
            </p:nvSpPr>
            <p:spPr bwMode="auto">
              <a:xfrm>
                <a:off x="1552" y="263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17" name="Oval 536"/>
              <p:cNvSpPr>
                <a:spLocks noChangeArrowheads="1"/>
              </p:cNvSpPr>
              <p:nvPr/>
            </p:nvSpPr>
            <p:spPr bwMode="auto">
              <a:xfrm>
                <a:off x="1558" y="267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18" name="Oval 537"/>
              <p:cNvSpPr>
                <a:spLocks noChangeArrowheads="1"/>
              </p:cNvSpPr>
              <p:nvPr/>
            </p:nvSpPr>
            <p:spPr bwMode="auto">
              <a:xfrm>
                <a:off x="1558" y="267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19" name="Oval 538"/>
              <p:cNvSpPr>
                <a:spLocks noChangeArrowheads="1"/>
              </p:cNvSpPr>
              <p:nvPr/>
            </p:nvSpPr>
            <p:spPr bwMode="auto">
              <a:xfrm>
                <a:off x="1571" y="271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20" name="Oval 539"/>
              <p:cNvSpPr>
                <a:spLocks noChangeArrowheads="1"/>
              </p:cNvSpPr>
              <p:nvPr/>
            </p:nvSpPr>
            <p:spPr bwMode="auto">
              <a:xfrm>
                <a:off x="1571" y="271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21" name="Oval 540"/>
              <p:cNvSpPr>
                <a:spLocks noChangeArrowheads="1"/>
              </p:cNvSpPr>
              <p:nvPr/>
            </p:nvSpPr>
            <p:spPr bwMode="auto">
              <a:xfrm>
                <a:off x="1584" y="276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22" name="Oval 541"/>
              <p:cNvSpPr>
                <a:spLocks noChangeArrowheads="1"/>
              </p:cNvSpPr>
              <p:nvPr/>
            </p:nvSpPr>
            <p:spPr bwMode="auto">
              <a:xfrm>
                <a:off x="1584" y="276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23" name="Oval 542"/>
              <p:cNvSpPr>
                <a:spLocks noChangeArrowheads="1"/>
              </p:cNvSpPr>
              <p:nvPr/>
            </p:nvSpPr>
            <p:spPr bwMode="auto">
              <a:xfrm>
                <a:off x="1596" y="280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24" name="Oval 543"/>
              <p:cNvSpPr>
                <a:spLocks noChangeArrowheads="1"/>
              </p:cNvSpPr>
              <p:nvPr/>
            </p:nvSpPr>
            <p:spPr bwMode="auto">
              <a:xfrm>
                <a:off x="1596" y="280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25" name="Oval 544"/>
              <p:cNvSpPr>
                <a:spLocks noChangeArrowheads="1"/>
              </p:cNvSpPr>
              <p:nvPr/>
            </p:nvSpPr>
            <p:spPr bwMode="auto">
              <a:xfrm>
                <a:off x="1606" y="284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26" name="Oval 545"/>
              <p:cNvSpPr>
                <a:spLocks noChangeArrowheads="1"/>
              </p:cNvSpPr>
              <p:nvPr/>
            </p:nvSpPr>
            <p:spPr bwMode="auto">
              <a:xfrm>
                <a:off x="1606" y="284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27" name="Oval 546"/>
              <p:cNvSpPr>
                <a:spLocks noChangeArrowheads="1"/>
              </p:cNvSpPr>
              <p:nvPr/>
            </p:nvSpPr>
            <p:spPr bwMode="auto">
              <a:xfrm>
                <a:off x="1625" y="288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28" name="Oval 547"/>
              <p:cNvSpPr>
                <a:spLocks noChangeArrowheads="1"/>
              </p:cNvSpPr>
              <p:nvPr/>
            </p:nvSpPr>
            <p:spPr bwMode="auto">
              <a:xfrm>
                <a:off x="1625" y="288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29" name="Oval 548"/>
              <p:cNvSpPr>
                <a:spLocks noChangeArrowheads="1"/>
              </p:cNvSpPr>
              <p:nvPr/>
            </p:nvSpPr>
            <p:spPr bwMode="auto">
              <a:xfrm>
                <a:off x="1641" y="292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30" name="Oval 549"/>
              <p:cNvSpPr>
                <a:spLocks noChangeArrowheads="1"/>
              </p:cNvSpPr>
              <p:nvPr/>
            </p:nvSpPr>
            <p:spPr bwMode="auto">
              <a:xfrm>
                <a:off x="1641" y="292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31" name="Oval 550"/>
              <p:cNvSpPr>
                <a:spLocks noChangeArrowheads="1"/>
              </p:cNvSpPr>
              <p:nvPr/>
            </p:nvSpPr>
            <p:spPr bwMode="auto">
              <a:xfrm>
                <a:off x="1660" y="296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32" name="Oval 551"/>
              <p:cNvSpPr>
                <a:spLocks noChangeArrowheads="1"/>
              </p:cNvSpPr>
              <p:nvPr/>
            </p:nvSpPr>
            <p:spPr bwMode="auto">
              <a:xfrm>
                <a:off x="1660" y="296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33" name="Oval 552"/>
              <p:cNvSpPr>
                <a:spLocks noChangeArrowheads="1"/>
              </p:cNvSpPr>
              <p:nvPr/>
            </p:nvSpPr>
            <p:spPr bwMode="auto">
              <a:xfrm>
                <a:off x="1676" y="3003"/>
                <a:ext cx="32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34" name="Oval 553"/>
              <p:cNvSpPr>
                <a:spLocks noChangeArrowheads="1"/>
              </p:cNvSpPr>
              <p:nvPr/>
            </p:nvSpPr>
            <p:spPr bwMode="auto">
              <a:xfrm>
                <a:off x="1676" y="3003"/>
                <a:ext cx="32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35" name="Oval 554"/>
              <p:cNvSpPr>
                <a:spLocks noChangeArrowheads="1"/>
              </p:cNvSpPr>
              <p:nvPr/>
            </p:nvSpPr>
            <p:spPr bwMode="auto">
              <a:xfrm>
                <a:off x="1702" y="304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36" name="Oval 555"/>
              <p:cNvSpPr>
                <a:spLocks noChangeArrowheads="1"/>
              </p:cNvSpPr>
              <p:nvPr/>
            </p:nvSpPr>
            <p:spPr bwMode="auto">
              <a:xfrm>
                <a:off x="1702" y="304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37" name="Oval 556"/>
              <p:cNvSpPr>
                <a:spLocks noChangeArrowheads="1"/>
              </p:cNvSpPr>
              <p:nvPr/>
            </p:nvSpPr>
            <p:spPr bwMode="auto">
              <a:xfrm>
                <a:off x="1724" y="307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38" name="Oval 557"/>
              <p:cNvSpPr>
                <a:spLocks noChangeArrowheads="1"/>
              </p:cNvSpPr>
              <p:nvPr/>
            </p:nvSpPr>
            <p:spPr bwMode="auto">
              <a:xfrm>
                <a:off x="1724" y="307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39" name="Oval 558"/>
              <p:cNvSpPr>
                <a:spLocks noChangeArrowheads="1"/>
              </p:cNvSpPr>
              <p:nvPr/>
            </p:nvSpPr>
            <p:spPr bwMode="auto">
              <a:xfrm>
                <a:off x="1753" y="3112"/>
                <a:ext cx="32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40" name="Oval 559"/>
              <p:cNvSpPr>
                <a:spLocks noChangeArrowheads="1"/>
              </p:cNvSpPr>
              <p:nvPr/>
            </p:nvSpPr>
            <p:spPr bwMode="auto">
              <a:xfrm>
                <a:off x="1753" y="3112"/>
                <a:ext cx="32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41" name="Oval 560"/>
              <p:cNvSpPr>
                <a:spLocks noChangeArrowheads="1"/>
              </p:cNvSpPr>
              <p:nvPr/>
            </p:nvSpPr>
            <p:spPr bwMode="auto">
              <a:xfrm>
                <a:off x="1782" y="314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42" name="Oval 561"/>
              <p:cNvSpPr>
                <a:spLocks noChangeArrowheads="1"/>
              </p:cNvSpPr>
              <p:nvPr/>
            </p:nvSpPr>
            <p:spPr bwMode="auto">
              <a:xfrm>
                <a:off x="1782" y="314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43" name="Oval 562"/>
              <p:cNvSpPr>
                <a:spLocks noChangeArrowheads="1"/>
              </p:cNvSpPr>
              <p:nvPr/>
            </p:nvSpPr>
            <p:spPr bwMode="auto">
              <a:xfrm>
                <a:off x="1814" y="3174"/>
                <a:ext cx="31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44" name="Oval 563"/>
              <p:cNvSpPr>
                <a:spLocks noChangeArrowheads="1"/>
              </p:cNvSpPr>
              <p:nvPr/>
            </p:nvSpPr>
            <p:spPr bwMode="auto">
              <a:xfrm>
                <a:off x="1814" y="3174"/>
                <a:ext cx="31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45" name="Oval 564"/>
              <p:cNvSpPr>
                <a:spLocks noChangeArrowheads="1"/>
              </p:cNvSpPr>
              <p:nvPr/>
            </p:nvSpPr>
            <p:spPr bwMode="auto">
              <a:xfrm>
                <a:off x="1842" y="320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46" name="Oval 565"/>
              <p:cNvSpPr>
                <a:spLocks noChangeArrowheads="1"/>
              </p:cNvSpPr>
              <p:nvPr/>
            </p:nvSpPr>
            <p:spPr bwMode="auto">
              <a:xfrm>
                <a:off x="1842" y="320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47" name="Oval 566"/>
              <p:cNvSpPr>
                <a:spLocks noChangeArrowheads="1"/>
              </p:cNvSpPr>
              <p:nvPr/>
            </p:nvSpPr>
            <p:spPr bwMode="auto">
              <a:xfrm>
                <a:off x="1874" y="3228"/>
                <a:ext cx="35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48" name="Oval 567"/>
              <p:cNvSpPr>
                <a:spLocks noChangeArrowheads="1"/>
              </p:cNvSpPr>
              <p:nvPr/>
            </p:nvSpPr>
            <p:spPr bwMode="auto">
              <a:xfrm>
                <a:off x="1874" y="3228"/>
                <a:ext cx="35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49" name="Oval 568"/>
              <p:cNvSpPr>
                <a:spLocks noChangeArrowheads="1"/>
              </p:cNvSpPr>
              <p:nvPr/>
            </p:nvSpPr>
            <p:spPr bwMode="auto">
              <a:xfrm>
                <a:off x="1906" y="3252"/>
                <a:ext cx="35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50" name="Oval 569"/>
              <p:cNvSpPr>
                <a:spLocks noChangeArrowheads="1"/>
              </p:cNvSpPr>
              <p:nvPr/>
            </p:nvSpPr>
            <p:spPr bwMode="auto">
              <a:xfrm>
                <a:off x="1906" y="3252"/>
                <a:ext cx="35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51" name="Oval 570"/>
              <p:cNvSpPr>
                <a:spLocks noChangeArrowheads="1"/>
              </p:cNvSpPr>
              <p:nvPr/>
            </p:nvSpPr>
            <p:spPr bwMode="auto">
              <a:xfrm>
                <a:off x="1944" y="326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52" name="Oval 571"/>
              <p:cNvSpPr>
                <a:spLocks noChangeArrowheads="1"/>
              </p:cNvSpPr>
              <p:nvPr/>
            </p:nvSpPr>
            <p:spPr bwMode="auto">
              <a:xfrm>
                <a:off x="1944" y="326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53" name="Oval 572"/>
              <p:cNvSpPr>
                <a:spLocks noChangeArrowheads="1"/>
              </p:cNvSpPr>
              <p:nvPr/>
            </p:nvSpPr>
            <p:spPr bwMode="auto">
              <a:xfrm>
                <a:off x="1983" y="329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54" name="Oval 573"/>
              <p:cNvSpPr>
                <a:spLocks noChangeArrowheads="1"/>
              </p:cNvSpPr>
              <p:nvPr/>
            </p:nvSpPr>
            <p:spPr bwMode="auto">
              <a:xfrm>
                <a:off x="1983" y="329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55" name="Oval 574"/>
              <p:cNvSpPr>
                <a:spLocks noChangeArrowheads="1"/>
              </p:cNvSpPr>
              <p:nvPr/>
            </p:nvSpPr>
            <p:spPr bwMode="auto">
              <a:xfrm>
                <a:off x="2021" y="330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56" name="Oval 575"/>
              <p:cNvSpPr>
                <a:spLocks noChangeArrowheads="1"/>
              </p:cNvSpPr>
              <p:nvPr/>
            </p:nvSpPr>
            <p:spPr bwMode="auto">
              <a:xfrm>
                <a:off x="2021" y="330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57" name="Oval 576"/>
              <p:cNvSpPr>
                <a:spLocks noChangeArrowheads="1"/>
              </p:cNvSpPr>
              <p:nvPr/>
            </p:nvSpPr>
            <p:spPr bwMode="auto">
              <a:xfrm>
                <a:off x="2063" y="331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58" name="Oval 577"/>
              <p:cNvSpPr>
                <a:spLocks noChangeArrowheads="1"/>
              </p:cNvSpPr>
              <p:nvPr/>
            </p:nvSpPr>
            <p:spPr bwMode="auto">
              <a:xfrm>
                <a:off x="2063" y="331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59" name="Oval 578"/>
              <p:cNvSpPr>
                <a:spLocks noChangeArrowheads="1"/>
              </p:cNvSpPr>
              <p:nvPr/>
            </p:nvSpPr>
            <p:spPr bwMode="auto">
              <a:xfrm>
                <a:off x="2101" y="333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60" name="Oval 579"/>
              <p:cNvSpPr>
                <a:spLocks noChangeArrowheads="1"/>
              </p:cNvSpPr>
              <p:nvPr/>
            </p:nvSpPr>
            <p:spPr bwMode="auto">
              <a:xfrm>
                <a:off x="2101" y="333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61" name="Oval 580"/>
              <p:cNvSpPr>
                <a:spLocks noChangeArrowheads="1"/>
              </p:cNvSpPr>
              <p:nvPr/>
            </p:nvSpPr>
            <p:spPr bwMode="auto">
              <a:xfrm>
                <a:off x="2146" y="333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62" name="Oval 581"/>
              <p:cNvSpPr>
                <a:spLocks noChangeArrowheads="1"/>
              </p:cNvSpPr>
              <p:nvPr/>
            </p:nvSpPr>
            <p:spPr bwMode="auto">
              <a:xfrm>
                <a:off x="2146" y="333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63" name="Oval 582"/>
              <p:cNvSpPr>
                <a:spLocks noChangeArrowheads="1"/>
              </p:cNvSpPr>
              <p:nvPr/>
            </p:nvSpPr>
            <p:spPr bwMode="auto">
              <a:xfrm>
                <a:off x="2184" y="334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64" name="Oval 583"/>
              <p:cNvSpPr>
                <a:spLocks noChangeArrowheads="1"/>
              </p:cNvSpPr>
              <p:nvPr/>
            </p:nvSpPr>
            <p:spPr bwMode="auto">
              <a:xfrm>
                <a:off x="2184" y="334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65" name="Oval 584"/>
              <p:cNvSpPr>
                <a:spLocks noChangeArrowheads="1"/>
              </p:cNvSpPr>
              <p:nvPr/>
            </p:nvSpPr>
            <p:spPr bwMode="auto">
              <a:xfrm>
                <a:off x="2225" y="3347"/>
                <a:ext cx="32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66" name="Oval 585"/>
              <p:cNvSpPr>
                <a:spLocks noChangeArrowheads="1"/>
              </p:cNvSpPr>
              <p:nvPr/>
            </p:nvSpPr>
            <p:spPr bwMode="auto">
              <a:xfrm>
                <a:off x="2225" y="3347"/>
                <a:ext cx="32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67" name="Oval 586"/>
              <p:cNvSpPr>
                <a:spLocks noChangeArrowheads="1"/>
              </p:cNvSpPr>
              <p:nvPr/>
            </p:nvSpPr>
            <p:spPr bwMode="auto">
              <a:xfrm>
                <a:off x="2267" y="335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68" name="Oval 587"/>
              <p:cNvSpPr>
                <a:spLocks noChangeArrowheads="1"/>
              </p:cNvSpPr>
              <p:nvPr/>
            </p:nvSpPr>
            <p:spPr bwMode="auto">
              <a:xfrm>
                <a:off x="2267" y="335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69" name="Oval 588"/>
              <p:cNvSpPr>
                <a:spLocks noChangeArrowheads="1"/>
              </p:cNvSpPr>
              <p:nvPr/>
            </p:nvSpPr>
            <p:spPr bwMode="auto">
              <a:xfrm>
                <a:off x="2308" y="335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70" name="Oval 589"/>
              <p:cNvSpPr>
                <a:spLocks noChangeArrowheads="1"/>
              </p:cNvSpPr>
              <p:nvPr/>
            </p:nvSpPr>
            <p:spPr bwMode="auto">
              <a:xfrm>
                <a:off x="2308" y="335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71" name="Oval 590"/>
              <p:cNvSpPr>
                <a:spLocks noChangeArrowheads="1"/>
              </p:cNvSpPr>
              <p:nvPr/>
            </p:nvSpPr>
            <p:spPr bwMode="auto">
              <a:xfrm>
                <a:off x="2350" y="336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72" name="Oval 591"/>
              <p:cNvSpPr>
                <a:spLocks noChangeArrowheads="1"/>
              </p:cNvSpPr>
              <p:nvPr/>
            </p:nvSpPr>
            <p:spPr bwMode="auto">
              <a:xfrm>
                <a:off x="2350" y="336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73" name="Oval 592"/>
              <p:cNvSpPr>
                <a:spLocks noChangeArrowheads="1"/>
              </p:cNvSpPr>
              <p:nvPr/>
            </p:nvSpPr>
            <p:spPr bwMode="auto">
              <a:xfrm>
                <a:off x="2388" y="3364"/>
                <a:ext cx="32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74" name="Oval 593"/>
              <p:cNvSpPr>
                <a:spLocks noChangeArrowheads="1"/>
              </p:cNvSpPr>
              <p:nvPr/>
            </p:nvSpPr>
            <p:spPr bwMode="auto">
              <a:xfrm>
                <a:off x="2388" y="3364"/>
                <a:ext cx="32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75" name="Oval 594"/>
              <p:cNvSpPr>
                <a:spLocks noChangeArrowheads="1"/>
              </p:cNvSpPr>
              <p:nvPr/>
            </p:nvSpPr>
            <p:spPr bwMode="auto">
              <a:xfrm>
                <a:off x="2430" y="336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76" name="Oval 595"/>
              <p:cNvSpPr>
                <a:spLocks noChangeArrowheads="1"/>
              </p:cNvSpPr>
              <p:nvPr/>
            </p:nvSpPr>
            <p:spPr bwMode="auto">
              <a:xfrm>
                <a:off x="2430" y="336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77" name="Oval 596"/>
              <p:cNvSpPr>
                <a:spLocks noChangeArrowheads="1"/>
              </p:cNvSpPr>
              <p:nvPr/>
            </p:nvSpPr>
            <p:spPr bwMode="auto">
              <a:xfrm>
                <a:off x="2471" y="337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78" name="Oval 597"/>
              <p:cNvSpPr>
                <a:spLocks noChangeArrowheads="1"/>
              </p:cNvSpPr>
              <p:nvPr/>
            </p:nvSpPr>
            <p:spPr bwMode="auto">
              <a:xfrm>
                <a:off x="2471" y="337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79" name="Oval 598"/>
              <p:cNvSpPr>
                <a:spLocks noChangeArrowheads="1"/>
              </p:cNvSpPr>
              <p:nvPr/>
            </p:nvSpPr>
            <p:spPr bwMode="auto">
              <a:xfrm>
                <a:off x="2513" y="337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80" name="Oval 599"/>
              <p:cNvSpPr>
                <a:spLocks noChangeArrowheads="1"/>
              </p:cNvSpPr>
              <p:nvPr/>
            </p:nvSpPr>
            <p:spPr bwMode="auto">
              <a:xfrm>
                <a:off x="2513" y="337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81" name="Oval 600"/>
              <p:cNvSpPr>
                <a:spLocks noChangeArrowheads="1"/>
              </p:cNvSpPr>
              <p:nvPr/>
            </p:nvSpPr>
            <p:spPr bwMode="auto">
              <a:xfrm>
                <a:off x="2554" y="337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82" name="Oval 601"/>
              <p:cNvSpPr>
                <a:spLocks noChangeArrowheads="1"/>
              </p:cNvSpPr>
              <p:nvPr/>
            </p:nvSpPr>
            <p:spPr bwMode="auto">
              <a:xfrm>
                <a:off x="2554" y="337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83" name="Oval 602"/>
              <p:cNvSpPr>
                <a:spLocks noChangeArrowheads="1"/>
              </p:cNvSpPr>
              <p:nvPr/>
            </p:nvSpPr>
            <p:spPr bwMode="auto">
              <a:xfrm>
                <a:off x="2593" y="3382"/>
                <a:ext cx="32" cy="37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84" name="Oval 603"/>
              <p:cNvSpPr>
                <a:spLocks noChangeArrowheads="1"/>
              </p:cNvSpPr>
              <p:nvPr/>
            </p:nvSpPr>
            <p:spPr bwMode="auto">
              <a:xfrm>
                <a:off x="2593" y="3382"/>
                <a:ext cx="32" cy="37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85" name="Oval 604"/>
              <p:cNvSpPr>
                <a:spLocks noChangeArrowheads="1"/>
              </p:cNvSpPr>
              <p:nvPr/>
            </p:nvSpPr>
            <p:spPr bwMode="auto">
              <a:xfrm>
                <a:off x="2634" y="338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586" name="Oval 605"/>
              <p:cNvSpPr>
                <a:spLocks noChangeArrowheads="1"/>
              </p:cNvSpPr>
              <p:nvPr/>
            </p:nvSpPr>
            <p:spPr bwMode="auto">
              <a:xfrm>
                <a:off x="2634" y="338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6" name="Group 606"/>
            <p:cNvGrpSpPr>
              <a:grpSpLocks/>
            </p:cNvGrpSpPr>
            <p:nvPr/>
          </p:nvGrpSpPr>
          <p:grpSpPr bwMode="auto">
            <a:xfrm>
              <a:off x="2548" y="1433"/>
              <a:ext cx="1520" cy="2190"/>
              <a:chOff x="2548" y="1433"/>
              <a:chExt cx="1520" cy="2190"/>
            </a:xfrm>
          </p:grpSpPr>
          <p:sp>
            <p:nvSpPr>
              <p:cNvPr id="92187" name="Oval 607"/>
              <p:cNvSpPr>
                <a:spLocks noChangeArrowheads="1"/>
              </p:cNvSpPr>
              <p:nvPr/>
            </p:nvSpPr>
            <p:spPr bwMode="auto">
              <a:xfrm>
                <a:off x="2676" y="339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188" name="Oval 608"/>
              <p:cNvSpPr>
                <a:spLocks noChangeArrowheads="1"/>
              </p:cNvSpPr>
              <p:nvPr/>
            </p:nvSpPr>
            <p:spPr bwMode="auto">
              <a:xfrm>
                <a:off x="2676" y="339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189" name="Oval 609"/>
              <p:cNvSpPr>
                <a:spLocks noChangeArrowheads="1"/>
              </p:cNvSpPr>
              <p:nvPr/>
            </p:nvSpPr>
            <p:spPr bwMode="auto">
              <a:xfrm>
                <a:off x="2717" y="339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190" name="Oval 610"/>
              <p:cNvSpPr>
                <a:spLocks noChangeArrowheads="1"/>
              </p:cNvSpPr>
              <p:nvPr/>
            </p:nvSpPr>
            <p:spPr bwMode="auto">
              <a:xfrm>
                <a:off x="2717" y="339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191" name="Oval 611"/>
              <p:cNvSpPr>
                <a:spLocks noChangeArrowheads="1"/>
              </p:cNvSpPr>
              <p:nvPr/>
            </p:nvSpPr>
            <p:spPr bwMode="auto">
              <a:xfrm>
                <a:off x="2759" y="3399"/>
                <a:ext cx="32" cy="37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192" name="Oval 612"/>
              <p:cNvSpPr>
                <a:spLocks noChangeArrowheads="1"/>
              </p:cNvSpPr>
              <p:nvPr/>
            </p:nvSpPr>
            <p:spPr bwMode="auto">
              <a:xfrm>
                <a:off x="2759" y="3399"/>
                <a:ext cx="32" cy="37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193" name="Oval 613"/>
              <p:cNvSpPr>
                <a:spLocks noChangeArrowheads="1"/>
              </p:cNvSpPr>
              <p:nvPr/>
            </p:nvSpPr>
            <p:spPr bwMode="auto">
              <a:xfrm>
                <a:off x="2800" y="340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194" name="Oval 614"/>
              <p:cNvSpPr>
                <a:spLocks noChangeArrowheads="1"/>
              </p:cNvSpPr>
              <p:nvPr/>
            </p:nvSpPr>
            <p:spPr bwMode="auto">
              <a:xfrm>
                <a:off x="2800" y="340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195" name="Oval 615"/>
              <p:cNvSpPr>
                <a:spLocks noChangeArrowheads="1"/>
              </p:cNvSpPr>
              <p:nvPr/>
            </p:nvSpPr>
            <p:spPr bwMode="auto">
              <a:xfrm>
                <a:off x="2838" y="341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196" name="Oval 616"/>
              <p:cNvSpPr>
                <a:spLocks noChangeArrowheads="1"/>
              </p:cNvSpPr>
              <p:nvPr/>
            </p:nvSpPr>
            <p:spPr bwMode="auto">
              <a:xfrm>
                <a:off x="2838" y="341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197" name="Oval 617"/>
              <p:cNvSpPr>
                <a:spLocks noChangeArrowheads="1"/>
              </p:cNvSpPr>
              <p:nvPr/>
            </p:nvSpPr>
            <p:spPr bwMode="auto">
              <a:xfrm>
                <a:off x="2877" y="342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198" name="Oval 618"/>
              <p:cNvSpPr>
                <a:spLocks noChangeArrowheads="1"/>
              </p:cNvSpPr>
              <p:nvPr/>
            </p:nvSpPr>
            <p:spPr bwMode="auto">
              <a:xfrm>
                <a:off x="2877" y="342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199" name="Oval 619"/>
              <p:cNvSpPr>
                <a:spLocks noChangeArrowheads="1"/>
              </p:cNvSpPr>
              <p:nvPr/>
            </p:nvSpPr>
            <p:spPr bwMode="auto">
              <a:xfrm>
                <a:off x="2918" y="343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00" name="Oval 620"/>
              <p:cNvSpPr>
                <a:spLocks noChangeArrowheads="1"/>
              </p:cNvSpPr>
              <p:nvPr/>
            </p:nvSpPr>
            <p:spPr bwMode="auto">
              <a:xfrm>
                <a:off x="2918" y="343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01" name="Oval 621"/>
              <p:cNvSpPr>
                <a:spLocks noChangeArrowheads="1"/>
              </p:cNvSpPr>
              <p:nvPr/>
            </p:nvSpPr>
            <p:spPr bwMode="auto">
              <a:xfrm>
                <a:off x="2957" y="3456"/>
                <a:ext cx="32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02" name="Oval 622"/>
              <p:cNvSpPr>
                <a:spLocks noChangeArrowheads="1"/>
              </p:cNvSpPr>
              <p:nvPr/>
            </p:nvSpPr>
            <p:spPr bwMode="auto">
              <a:xfrm>
                <a:off x="2957" y="3456"/>
                <a:ext cx="32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03" name="Oval 623"/>
              <p:cNvSpPr>
                <a:spLocks noChangeArrowheads="1"/>
              </p:cNvSpPr>
              <p:nvPr/>
            </p:nvSpPr>
            <p:spPr bwMode="auto">
              <a:xfrm>
                <a:off x="2995" y="3473"/>
                <a:ext cx="32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04" name="Oval 624"/>
              <p:cNvSpPr>
                <a:spLocks noChangeArrowheads="1"/>
              </p:cNvSpPr>
              <p:nvPr/>
            </p:nvSpPr>
            <p:spPr bwMode="auto">
              <a:xfrm>
                <a:off x="2995" y="3473"/>
                <a:ext cx="32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05" name="Oval 625"/>
              <p:cNvSpPr>
                <a:spLocks noChangeArrowheads="1"/>
              </p:cNvSpPr>
              <p:nvPr/>
            </p:nvSpPr>
            <p:spPr bwMode="auto">
              <a:xfrm>
                <a:off x="3030" y="349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06" name="Oval 626"/>
              <p:cNvSpPr>
                <a:spLocks noChangeArrowheads="1"/>
              </p:cNvSpPr>
              <p:nvPr/>
            </p:nvSpPr>
            <p:spPr bwMode="auto">
              <a:xfrm>
                <a:off x="3030" y="349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07" name="Oval 627"/>
              <p:cNvSpPr>
                <a:spLocks noChangeArrowheads="1"/>
              </p:cNvSpPr>
              <p:nvPr/>
            </p:nvSpPr>
            <p:spPr bwMode="auto">
              <a:xfrm>
                <a:off x="3068" y="351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08" name="Oval 628"/>
              <p:cNvSpPr>
                <a:spLocks noChangeArrowheads="1"/>
              </p:cNvSpPr>
              <p:nvPr/>
            </p:nvSpPr>
            <p:spPr bwMode="auto">
              <a:xfrm>
                <a:off x="3068" y="351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09" name="Oval 629"/>
              <p:cNvSpPr>
                <a:spLocks noChangeArrowheads="1"/>
              </p:cNvSpPr>
              <p:nvPr/>
            </p:nvSpPr>
            <p:spPr bwMode="auto">
              <a:xfrm>
                <a:off x="3110" y="352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10" name="Oval 630"/>
              <p:cNvSpPr>
                <a:spLocks noChangeArrowheads="1"/>
              </p:cNvSpPr>
              <p:nvPr/>
            </p:nvSpPr>
            <p:spPr bwMode="auto">
              <a:xfrm>
                <a:off x="3110" y="352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11" name="Oval 631"/>
              <p:cNvSpPr>
                <a:spLocks noChangeArrowheads="1"/>
              </p:cNvSpPr>
              <p:nvPr/>
            </p:nvSpPr>
            <p:spPr bwMode="auto">
              <a:xfrm>
                <a:off x="3148" y="354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12" name="Oval 632"/>
              <p:cNvSpPr>
                <a:spLocks noChangeArrowheads="1"/>
              </p:cNvSpPr>
              <p:nvPr/>
            </p:nvSpPr>
            <p:spPr bwMode="auto">
              <a:xfrm>
                <a:off x="3148" y="354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13" name="Oval 633"/>
              <p:cNvSpPr>
                <a:spLocks noChangeArrowheads="1"/>
              </p:cNvSpPr>
              <p:nvPr/>
            </p:nvSpPr>
            <p:spPr bwMode="auto">
              <a:xfrm>
                <a:off x="3186" y="3559"/>
                <a:ext cx="36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14" name="Oval 634"/>
              <p:cNvSpPr>
                <a:spLocks noChangeArrowheads="1"/>
              </p:cNvSpPr>
              <p:nvPr/>
            </p:nvSpPr>
            <p:spPr bwMode="auto">
              <a:xfrm>
                <a:off x="3186" y="3559"/>
                <a:ext cx="36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15" name="Oval 635"/>
              <p:cNvSpPr>
                <a:spLocks noChangeArrowheads="1"/>
              </p:cNvSpPr>
              <p:nvPr/>
            </p:nvSpPr>
            <p:spPr bwMode="auto">
              <a:xfrm>
                <a:off x="3228" y="356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16" name="Oval 636"/>
              <p:cNvSpPr>
                <a:spLocks noChangeArrowheads="1"/>
              </p:cNvSpPr>
              <p:nvPr/>
            </p:nvSpPr>
            <p:spPr bwMode="auto">
              <a:xfrm>
                <a:off x="3228" y="356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17" name="Oval 637"/>
              <p:cNvSpPr>
                <a:spLocks noChangeArrowheads="1"/>
              </p:cNvSpPr>
              <p:nvPr/>
            </p:nvSpPr>
            <p:spPr bwMode="auto">
              <a:xfrm>
                <a:off x="3269" y="357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18" name="Oval 638"/>
              <p:cNvSpPr>
                <a:spLocks noChangeArrowheads="1"/>
              </p:cNvSpPr>
              <p:nvPr/>
            </p:nvSpPr>
            <p:spPr bwMode="auto">
              <a:xfrm>
                <a:off x="3269" y="357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19" name="Oval 639"/>
              <p:cNvSpPr>
                <a:spLocks noChangeArrowheads="1"/>
              </p:cNvSpPr>
              <p:nvPr/>
            </p:nvSpPr>
            <p:spPr bwMode="auto">
              <a:xfrm>
                <a:off x="3308" y="358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20" name="Oval 640"/>
              <p:cNvSpPr>
                <a:spLocks noChangeArrowheads="1"/>
              </p:cNvSpPr>
              <p:nvPr/>
            </p:nvSpPr>
            <p:spPr bwMode="auto">
              <a:xfrm>
                <a:off x="3308" y="358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21" name="Oval 641"/>
              <p:cNvSpPr>
                <a:spLocks noChangeArrowheads="1"/>
              </p:cNvSpPr>
              <p:nvPr/>
            </p:nvSpPr>
            <p:spPr bwMode="auto">
              <a:xfrm>
                <a:off x="3349" y="358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22" name="Oval 642"/>
              <p:cNvSpPr>
                <a:spLocks noChangeArrowheads="1"/>
              </p:cNvSpPr>
              <p:nvPr/>
            </p:nvSpPr>
            <p:spPr bwMode="auto">
              <a:xfrm>
                <a:off x="3349" y="358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23" name="Oval 643"/>
              <p:cNvSpPr>
                <a:spLocks noChangeArrowheads="1"/>
              </p:cNvSpPr>
              <p:nvPr/>
            </p:nvSpPr>
            <p:spPr bwMode="auto">
              <a:xfrm>
                <a:off x="3388" y="3589"/>
                <a:ext cx="35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24" name="Oval 644"/>
              <p:cNvSpPr>
                <a:spLocks noChangeArrowheads="1"/>
              </p:cNvSpPr>
              <p:nvPr/>
            </p:nvSpPr>
            <p:spPr bwMode="auto">
              <a:xfrm>
                <a:off x="3388" y="3589"/>
                <a:ext cx="35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25" name="Oval 645"/>
              <p:cNvSpPr>
                <a:spLocks noChangeArrowheads="1"/>
              </p:cNvSpPr>
              <p:nvPr/>
            </p:nvSpPr>
            <p:spPr bwMode="auto">
              <a:xfrm>
                <a:off x="3429" y="3582"/>
                <a:ext cx="32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26" name="Oval 646"/>
              <p:cNvSpPr>
                <a:spLocks noChangeArrowheads="1"/>
              </p:cNvSpPr>
              <p:nvPr/>
            </p:nvSpPr>
            <p:spPr bwMode="auto">
              <a:xfrm>
                <a:off x="3429" y="3582"/>
                <a:ext cx="32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27" name="Oval 647"/>
              <p:cNvSpPr>
                <a:spLocks noChangeArrowheads="1"/>
              </p:cNvSpPr>
              <p:nvPr/>
            </p:nvSpPr>
            <p:spPr bwMode="auto">
              <a:xfrm>
                <a:off x="3471" y="357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28" name="Oval 648"/>
              <p:cNvSpPr>
                <a:spLocks noChangeArrowheads="1"/>
              </p:cNvSpPr>
              <p:nvPr/>
            </p:nvSpPr>
            <p:spPr bwMode="auto">
              <a:xfrm>
                <a:off x="3471" y="357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29" name="Oval 649"/>
              <p:cNvSpPr>
                <a:spLocks noChangeArrowheads="1"/>
              </p:cNvSpPr>
              <p:nvPr/>
            </p:nvSpPr>
            <p:spPr bwMode="auto">
              <a:xfrm>
                <a:off x="3512" y="356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30" name="Oval 650"/>
              <p:cNvSpPr>
                <a:spLocks noChangeArrowheads="1"/>
              </p:cNvSpPr>
              <p:nvPr/>
            </p:nvSpPr>
            <p:spPr bwMode="auto">
              <a:xfrm>
                <a:off x="3512" y="356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31" name="Oval 651"/>
              <p:cNvSpPr>
                <a:spLocks noChangeArrowheads="1"/>
              </p:cNvSpPr>
              <p:nvPr/>
            </p:nvSpPr>
            <p:spPr bwMode="auto">
              <a:xfrm>
                <a:off x="3550" y="355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32" name="Oval 652"/>
              <p:cNvSpPr>
                <a:spLocks noChangeArrowheads="1"/>
              </p:cNvSpPr>
              <p:nvPr/>
            </p:nvSpPr>
            <p:spPr bwMode="auto">
              <a:xfrm>
                <a:off x="3550" y="355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33" name="Oval 653"/>
              <p:cNvSpPr>
                <a:spLocks noChangeArrowheads="1"/>
              </p:cNvSpPr>
              <p:nvPr/>
            </p:nvSpPr>
            <p:spPr bwMode="auto">
              <a:xfrm>
                <a:off x="3589" y="353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34" name="Oval 654"/>
              <p:cNvSpPr>
                <a:spLocks noChangeArrowheads="1"/>
              </p:cNvSpPr>
              <p:nvPr/>
            </p:nvSpPr>
            <p:spPr bwMode="auto">
              <a:xfrm>
                <a:off x="3589" y="353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35" name="Oval 655"/>
              <p:cNvSpPr>
                <a:spLocks noChangeArrowheads="1"/>
              </p:cNvSpPr>
              <p:nvPr/>
            </p:nvSpPr>
            <p:spPr bwMode="auto">
              <a:xfrm>
                <a:off x="3630" y="352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36" name="Oval 656"/>
              <p:cNvSpPr>
                <a:spLocks noChangeArrowheads="1"/>
              </p:cNvSpPr>
              <p:nvPr/>
            </p:nvSpPr>
            <p:spPr bwMode="auto">
              <a:xfrm>
                <a:off x="3630" y="352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37" name="Oval 657"/>
              <p:cNvSpPr>
                <a:spLocks noChangeArrowheads="1"/>
              </p:cNvSpPr>
              <p:nvPr/>
            </p:nvSpPr>
            <p:spPr bwMode="auto">
              <a:xfrm>
                <a:off x="3662" y="349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38" name="Oval 658"/>
              <p:cNvSpPr>
                <a:spLocks noChangeArrowheads="1"/>
              </p:cNvSpPr>
              <p:nvPr/>
            </p:nvSpPr>
            <p:spPr bwMode="auto">
              <a:xfrm>
                <a:off x="3662" y="349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39" name="Oval 659"/>
              <p:cNvSpPr>
                <a:spLocks noChangeArrowheads="1"/>
              </p:cNvSpPr>
              <p:nvPr/>
            </p:nvSpPr>
            <p:spPr bwMode="auto">
              <a:xfrm>
                <a:off x="3694" y="346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40" name="Oval 660"/>
              <p:cNvSpPr>
                <a:spLocks noChangeArrowheads="1"/>
              </p:cNvSpPr>
              <p:nvPr/>
            </p:nvSpPr>
            <p:spPr bwMode="auto">
              <a:xfrm>
                <a:off x="3694" y="346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41" name="Oval 661"/>
              <p:cNvSpPr>
                <a:spLocks noChangeArrowheads="1"/>
              </p:cNvSpPr>
              <p:nvPr/>
            </p:nvSpPr>
            <p:spPr bwMode="auto">
              <a:xfrm>
                <a:off x="3726" y="343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42" name="Oval 662"/>
              <p:cNvSpPr>
                <a:spLocks noChangeArrowheads="1"/>
              </p:cNvSpPr>
              <p:nvPr/>
            </p:nvSpPr>
            <p:spPr bwMode="auto">
              <a:xfrm>
                <a:off x="3726" y="343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43" name="Oval 663"/>
              <p:cNvSpPr>
                <a:spLocks noChangeArrowheads="1"/>
              </p:cNvSpPr>
              <p:nvPr/>
            </p:nvSpPr>
            <p:spPr bwMode="auto">
              <a:xfrm>
                <a:off x="3748" y="340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44" name="Oval 664"/>
              <p:cNvSpPr>
                <a:spLocks noChangeArrowheads="1"/>
              </p:cNvSpPr>
              <p:nvPr/>
            </p:nvSpPr>
            <p:spPr bwMode="auto">
              <a:xfrm>
                <a:off x="3748" y="340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45" name="Oval 665"/>
              <p:cNvSpPr>
                <a:spLocks noChangeArrowheads="1"/>
              </p:cNvSpPr>
              <p:nvPr/>
            </p:nvSpPr>
            <p:spPr bwMode="auto">
              <a:xfrm>
                <a:off x="3784" y="3375"/>
                <a:ext cx="31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46" name="Oval 666"/>
              <p:cNvSpPr>
                <a:spLocks noChangeArrowheads="1"/>
              </p:cNvSpPr>
              <p:nvPr/>
            </p:nvSpPr>
            <p:spPr bwMode="auto">
              <a:xfrm>
                <a:off x="3784" y="3375"/>
                <a:ext cx="31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47" name="Oval 667"/>
              <p:cNvSpPr>
                <a:spLocks noChangeArrowheads="1"/>
              </p:cNvSpPr>
              <p:nvPr/>
            </p:nvSpPr>
            <p:spPr bwMode="auto">
              <a:xfrm>
                <a:off x="3806" y="334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48" name="Oval 668"/>
              <p:cNvSpPr>
                <a:spLocks noChangeArrowheads="1"/>
              </p:cNvSpPr>
              <p:nvPr/>
            </p:nvSpPr>
            <p:spPr bwMode="auto">
              <a:xfrm>
                <a:off x="3806" y="334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49" name="Oval 669"/>
              <p:cNvSpPr>
                <a:spLocks noChangeArrowheads="1"/>
              </p:cNvSpPr>
              <p:nvPr/>
            </p:nvSpPr>
            <p:spPr bwMode="auto">
              <a:xfrm>
                <a:off x="3835" y="330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50" name="Oval 670"/>
              <p:cNvSpPr>
                <a:spLocks noChangeArrowheads="1"/>
              </p:cNvSpPr>
              <p:nvPr/>
            </p:nvSpPr>
            <p:spPr bwMode="auto">
              <a:xfrm>
                <a:off x="3835" y="330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51" name="Oval 671"/>
              <p:cNvSpPr>
                <a:spLocks noChangeArrowheads="1"/>
              </p:cNvSpPr>
              <p:nvPr/>
            </p:nvSpPr>
            <p:spPr bwMode="auto">
              <a:xfrm>
                <a:off x="3854" y="326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52" name="Oval 672"/>
              <p:cNvSpPr>
                <a:spLocks noChangeArrowheads="1"/>
              </p:cNvSpPr>
              <p:nvPr/>
            </p:nvSpPr>
            <p:spPr bwMode="auto">
              <a:xfrm>
                <a:off x="3854" y="326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53" name="Oval 673"/>
              <p:cNvSpPr>
                <a:spLocks noChangeArrowheads="1"/>
              </p:cNvSpPr>
              <p:nvPr/>
            </p:nvSpPr>
            <p:spPr bwMode="auto">
              <a:xfrm>
                <a:off x="3873" y="322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54" name="Oval 674"/>
              <p:cNvSpPr>
                <a:spLocks noChangeArrowheads="1"/>
              </p:cNvSpPr>
              <p:nvPr/>
            </p:nvSpPr>
            <p:spPr bwMode="auto">
              <a:xfrm>
                <a:off x="3873" y="322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55" name="Oval 675"/>
              <p:cNvSpPr>
                <a:spLocks noChangeArrowheads="1"/>
              </p:cNvSpPr>
              <p:nvPr/>
            </p:nvSpPr>
            <p:spPr bwMode="auto">
              <a:xfrm>
                <a:off x="3895" y="318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56" name="Oval 676"/>
              <p:cNvSpPr>
                <a:spLocks noChangeArrowheads="1"/>
              </p:cNvSpPr>
              <p:nvPr/>
            </p:nvSpPr>
            <p:spPr bwMode="auto">
              <a:xfrm>
                <a:off x="3895" y="318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57" name="Oval 677"/>
              <p:cNvSpPr>
                <a:spLocks noChangeArrowheads="1"/>
              </p:cNvSpPr>
              <p:nvPr/>
            </p:nvSpPr>
            <p:spPr bwMode="auto">
              <a:xfrm>
                <a:off x="3914" y="315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58" name="Oval 678"/>
              <p:cNvSpPr>
                <a:spLocks noChangeArrowheads="1"/>
              </p:cNvSpPr>
              <p:nvPr/>
            </p:nvSpPr>
            <p:spPr bwMode="auto">
              <a:xfrm>
                <a:off x="3914" y="315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59" name="Oval 679"/>
              <p:cNvSpPr>
                <a:spLocks noChangeArrowheads="1"/>
              </p:cNvSpPr>
              <p:nvPr/>
            </p:nvSpPr>
            <p:spPr bwMode="auto">
              <a:xfrm>
                <a:off x="3934" y="3112"/>
                <a:ext cx="32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60" name="Oval 680"/>
              <p:cNvSpPr>
                <a:spLocks noChangeArrowheads="1"/>
              </p:cNvSpPr>
              <p:nvPr/>
            </p:nvSpPr>
            <p:spPr bwMode="auto">
              <a:xfrm>
                <a:off x="3934" y="3112"/>
                <a:ext cx="32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61" name="Oval 681"/>
              <p:cNvSpPr>
                <a:spLocks noChangeArrowheads="1"/>
              </p:cNvSpPr>
              <p:nvPr/>
            </p:nvSpPr>
            <p:spPr bwMode="auto">
              <a:xfrm>
                <a:off x="3953" y="307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62" name="Oval 682"/>
              <p:cNvSpPr>
                <a:spLocks noChangeArrowheads="1"/>
              </p:cNvSpPr>
              <p:nvPr/>
            </p:nvSpPr>
            <p:spPr bwMode="auto">
              <a:xfrm>
                <a:off x="3953" y="307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63" name="Oval 683"/>
              <p:cNvSpPr>
                <a:spLocks noChangeArrowheads="1"/>
              </p:cNvSpPr>
              <p:nvPr/>
            </p:nvSpPr>
            <p:spPr bwMode="auto">
              <a:xfrm>
                <a:off x="3966" y="3034"/>
                <a:ext cx="31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64" name="Oval 684"/>
              <p:cNvSpPr>
                <a:spLocks noChangeArrowheads="1"/>
              </p:cNvSpPr>
              <p:nvPr/>
            </p:nvSpPr>
            <p:spPr bwMode="auto">
              <a:xfrm>
                <a:off x="3966" y="3034"/>
                <a:ext cx="31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65" name="Oval 685"/>
              <p:cNvSpPr>
                <a:spLocks noChangeArrowheads="1"/>
              </p:cNvSpPr>
              <p:nvPr/>
            </p:nvSpPr>
            <p:spPr bwMode="auto">
              <a:xfrm>
                <a:off x="3985" y="299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66" name="Oval 686"/>
              <p:cNvSpPr>
                <a:spLocks noChangeArrowheads="1"/>
              </p:cNvSpPr>
              <p:nvPr/>
            </p:nvSpPr>
            <p:spPr bwMode="auto">
              <a:xfrm>
                <a:off x="3985" y="299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67" name="Oval 687"/>
              <p:cNvSpPr>
                <a:spLocks noChangeArrowheads="1"/>
              </p:cNvSpPr>
              <p:nvPr/>
            </p:nvSpPr>
            <p:spPr bwMode="auto">
              <a:xfrm>
                <a:off x="4001" y="295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68" name="Oval 688"/>
              <p:cNvSpPr>
                <a:spLocks noChangeArrowheads="1"/>
              </p:cNvSpPr>
              <p:nvPr/>
            </p:nvSpPr>
            <p:spPr bwMode="auto">
              <a:xfrm>
                <a:off x="4001" y="295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69" name="Oval 689"/>
              <p:cNvSpPr>
                <a:spLocks noChangeArrowheads="1"/>
              </p:cNvSpPr>
              <p:nvPr/>
            </p:nvSpPr>
            <p:spPr bwMode="auto">
              <a:xfrm>
                <a:off x="4007" y="291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70" name="Oval 690"/>
              <p:cNvSpPr>
                <a:spLocks noChangeArrowheads="1"/>
              </p:cNvSpPr>
              <p:nvPr/>
            </p:nvSpPr>
            <p:spPr bwMode="auto">
              <a:xfrm>
                <a:off x="4007" y="291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71" name="Oval 691"/>
              <p:cNvSpPr>
                <a:spLocks noChangeArrowheads="1"/>
              </p:cNvSpPr>
              <p:nvPr/>
            </p:nvSpPr>
            <p:spPr bwMode="auto">
              <a:xfrm>
                <a:off x="4013" y="287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72" name="Oval 692"/>
              <p:cNvSpPr>
                <a:spLocks noChangeArrowheads="1"/>
              </p:cNvSpPr>
              <p:nvPr/>
            </p:nvSpPr>
            <p:spPr bwMode="auto">
              <a:xfrm>
                <a:off x="4013" y="287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73" name="Oval 693"/>
              <p:cNvSpPr>
                <a:spLocks noChangeArrowheads="1"/>
              </p:cNvSpPr>
              <p:nvPr/>
            </p:nvSpPr>
            <p:spPr bwMode="auto">
              <a:xfrm>
                <a:off x="4023" y="282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74" name="Oval 694"/>
              <p:cNvSpPr>
                <a:spLocks noChangeArrowheads="1"/>
              </p:cNvSpPr>
              <p:nvPr/>
            </p:nvSpPr>
            <p:spPr bwMode="auto">
              <a:xfrm>
                <a:off x="4023" y="282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75" name="Oval 695"/>
              <p:cNvSpPr>
                <a:spLocks noChangeArrowheads="1"/>
              </p:cNvSpPr>
              <p:nvPr/>
            </p:nvSpPr>
            <p:spPr bwMode="auto">
              <a:xfrm>
                <a:off x="4029" y="278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76" name="Oval 696"/>
              <p:cNvSpPr>
                <a:spLocks noChangeArrowheads="1"/>
              </p:cNvSpPr>
              <p:nvPr/>
            </p:nvSpPr>
            <p:spPr bwMode="auto">
              <a:xfrm>
                <a:off x="4029" y="278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77" name="Oval 697"/>
              <p:cNvSpPr>
                <a:spLocks noChangeArrowheads="1"/>
              </p:cNvSpPr>
              <p:nvPr/>
            </p:nvSpPr>
            <p:spPr bwMode="auto">
              <a:xfrm>
                <a:off x="4033" y="273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78" name="Oval 698"/>
              <p:cNvSpPr>
                <a:spLocks noChangeArrowheads="1"/>
              </p:cNvSpPr>
              <p:nvPr/>
            </p:nvSpPr>
            <p:spPr bwMode="auto">
              <a:xfrm>
                <a:off x="4033" y="273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79" name="Oval 699"/>
              <p:cNvSpPr>
                <a:spLocks noChangeArrowheads="1"/>
              </p:cNvSpPr>
              <p:nvPr/>
            </p:nvSpPr>
            <p:spPr bwMode="auto">
              <a:xfrm>
                <a:off x="4036" y="269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80" name="Oval 700"/>
              <p:cNvSpPr>
                <a:spLocks noChangeArrowheads="1"/>
              </p:cNvSpPr>
              <p:nvPr/>
            </p:nvSpPr>
            <p:spPr bwMode="auto">
              <a:xfrm>
                <a:off x="4036" y="269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81" name="Oval 701"/>
              <p:cNvSpPr>
                <a:spLocks noChangeArrowheads="1"/>
              </p:cNvSpPr>
              <p:nvPr/>
            </p:nvSpPr>
            <p:spPr bwMode="auto">
              <a:xfrm>
                <a:off x="4036" y="264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82" name="Oval 702"/>
              <p:cNvSpPr>
                <a:spLocks noChangeArrowheads="1"/>
              </p:cNvSpPr>
              <p:nvPr/>
            </p:nvSpPr>
            <p:spPr bwMode="auto">
              <a:xfrm>
                <a:off x="4036" y="264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83" name="Oval 703"/>
              <p:cNvSpPr>
                <a:spLocks noChangeArrowheads="1"/>
              </p:cNvSpPr>
              <p:nvPr/>
            </p:nvSpPr>
            <p:spPr bwMode="auto">
              <a:xfrm>
                <a:off x="4036" y="260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84" name="Oval 704"/>
              <p:cNvSpPr>
                <a:spLocks noChangeArrowheads="1"/>
              </p:cNvSpPr>
              <p:nvPr/>
            </p:nvSpPr>
            <p:spPr bwMode="auto">
              <a:xfrm>
                <a:off x="4036" y="260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85" name="Oval 705"/>
              <p:cNvSpPr>
                <a:spLocks noChangeArrowheads="1"/>
              </p:cNvSpPr>
              <p:nvPr/>
            </p:nvSpPr>
            <p:spPr bwMode="auto">
              <a:xfrm>
                <a:off x="4036" y="256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86" name="Oval 706"/>
              <p:cNvSpPr>
                <a:spLocks noChangeArrowheads="1"/>
              </p:cNvSpPr>
              <p:nvPr/>
            </p:nvSpPr>
            <p:spPr bwMode="auto">
              <a:xfrm>
                <a:off x="4036" y="256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87" name="Oval 707"/>
              <p:cNvSpPr>
                <a:spLocks noChangeArrowheads="1"/>
              </p:cNvSpPr>
              <p:nvPr/>
            </p:nvSpPr>
            <p:spPr bwMode="auto">
              <a:xfrm>
                <a:off x="4033" y="2516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88" name="Oval 708"/>
              <p:cNvSpPr>
                <a:spLocks noChangeArrowheads="1"/>
              </p:cNvSpPr>
              <p:nvPr/>
            </p:nvSpPr>
            <p:spPr bwMode="auto">
              <a:xfrm>
                <a:off x="4033" y="2516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89" name="Oval 709"/>
              <p:cNvSpPr>
                <a:spLocks noChangeArrowheads="1"/>
              </p:cNvSpPr>
              <p:nvPr/>
            </p:nvSpPr>
            <p:spPr bwMode="auto">
              <a:xfrm>
                <a:off x="4033" y="247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90" name="Oval 710"/>
              <p:cNvSpPr>
                <a:spLocks noChangeArrowheads="1"/>
              </p:cNvSpPr>
              <p:nvPr/>
            </p:nvSpPr>
            <p:spPr bwMode="auto">
              <a:xfrm>
                <a:off x="4033" y="247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91" name="Oval 711"/>
              <p:cNvSpPr>
                <a:spLocks noChangeArrowheads="1"/>
              </p:cNvSpPr>
              <p:nvPr/>
            </p:nvSpPr>
            <p:spPr bwMode="auto">
              <a:xfrm>
                <a:off x="4033" y="243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92" name="Oval 712"/>
              <p:cNvSpPr>
                <a:spLocks noChangeArrowheads="1"/>
              </p:cNvSpPr>
              <p:nvPr/>
            </p:nvSpPr>
            <p:spPr bwMode="auto">
              <a:xfrm>
                <a:off x="4033" y="243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93" name="Oval 713"/>
              <p:cNvSpPr>
                <a:spLocks noChangeArrowheads="1"/>
              </p:cNvSpPr>
              <p:nvPr/>
            </p:nvSpPr>
            <p:spPr bwMode="auto">
              <a:xfrm>
                <a:off x="4029" y="238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94" name="Oval 714"/>
              <p:cNvSpPr>
                <a:spLocks noChangeArrowheads="1"/>
              </p:cNvSpPr>
              <p:nvPr/>
            </p:nvSpPr>
            <p:spPr bwMode="auto">
              <a:xfrm>
                <a:off x="4029" y="238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95" name="Oval 715"/>
              <p:cNvSpPr>
                <a:spLocks noChangeArrowheads="1"/>
              </p:cNvSpPr>
              <p:nvPr/>
            </p:nvSpPr>
            <p:spPr bwMode="auto">
              <a:xfrm>
                <a:off x="4029" y="234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96" name="Oval 716"/>
              <p:cNvSpPr>
                <a:spLocks noChangeArrowheads="1"/>
              </p:cNvSpPr>
              <p:nvPr/>
            </p:nvSpPr>
            <p:spPr bwMode="auto">
              <a:xfrm>
                <a:off x="4029" y="234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97" name="Oval 717"/>
              <p:cNvSpPr>
                <a:spLocks noChangeArrowheads="1"/>
              </p:cNvSpPr>
              <p:nvPr/>
            </p:nvSpPr>
            <p:spPr bwMode="auto">
              <a:xfrm>
                <a:off x="4023" y="229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98" name="Oval 718"/>
              <p:cNvSpPr>
                <a:spLocks noChangeArrowheads="1"/>
              </p:cNvSpPr>
              <p:nvPr/>
            </p:nvSpPr>
            <p:spPr bwMode="auto">
              <a:xfrm>
                <a:off x="4023" y="229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299" name="Oval 719"/>
              <p:cNvSpPr>
                <a:spLocks noChangeArrowheads="1"/>
              </p:cNvSpPr>
              <p:nvPr/>
            </p:nvSpPr>
            <p:spPr bwMode="auto">
              <a:xfrm>
                <a:off x="4017" y="225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00" name="Oval 720"/>
              <p:cNvSpPr>
                <a:spLocks noChangeArrowheads="1"/>
              </p:cNvSpPr>
              <p:nvPr/>
            </p:nvSpPr>
            <p:spPr bwMode="auto">
              <a:xfrm>
                <a:off x="4017" y="225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01" name="Oval 721"/>
              <p:cNvSpPr>
                <a:spLocks noChangeArrowheads="1"/>
              </p:cNvSpPr>
              <p:nvPr/>
            </p:nvSpPr>
            <p:spPr bwMode="auto">
              <a:xfrm>
                <a:off x="4007" y="2210"/>
                <a:ext cx="35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02" name="Oval 722"/>
              <p:cNvSpPr>
                <a:spLocks noChangeArrowheads="1"/>
              </p:cNvSpPr>
              <p:nvPr/>
            </p:nvSpPr>
            <p:spPr bwMode="auto">
              <a:xfrm>
                <a:off x="4007" y="2210"/>
                <a:ext cx="35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03" name="Oval 723"/>
              <p:cNvSpPr>
                <a:spLocks noChangeArrowheads="1"/>
              </p:cNvSpPr>
              <p:nvPr/>
            </p:nvSpPr>
            <p:spPr bwMode="auto">
              <a:xfrm>
                <a:off x="3994" y="216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04" name="Oval 724"/>
              <p:cNvSpPr>
                <a:spLocks noChangeArrowheads="1"/>
              </p:cNvSpPr>
              <p:nvPr/>
            </p:nvSpPr>
            <p:spPr bwMode="auto">
              <a:xfrm>
                <a:off x="3994" y="216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05" name="Oval 725"/>
              <p:cNvSpPr>
                <a:spLocks noChangeArrowheads="1"/>
              </p:cNvSpPr>
              <p:nvPr/>
            </p:nvSpPr>
            <p:spPr bwMode="auto">
              <a:xfrm>
                <a:off x="3975" y="213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06" name="Oval 726"/>
              <p:cNvSpPr>
                <a:spLocks noChangeArrowheads="1"/>
              </p:cNvSpPr>
              <p:nvPr/>
            </p:nvSpPr>
            <p:spPr bwMode="auto">
              <a:xfrm>
                <a:off x="3975" y="213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07" name="Oval 727"/>
              <p:cNvSpPr>
                <a:spLocks noChangeArrowheads="1"/>
              </p:cNvSpPr>
              <p:nvPr/>
            </p:nvSpPr>
            <p:spPr bwMode="auto">
              <a:xfrm>
                <a:off x="3956" y="209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08" name="Oval 728"/>
              <p:cNvSpPr>
                <a:spLocks noChangeArrowheads="1"/>
              </p:cNvSpPr>
              <p:nvPr/>
            </p:nvSpPr>
            <p:spPr bwMode="auto">
              <a:xfrm>
                <a:off x="3956" y="209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09" name="Oval 729"/>
              <p:cNvSpPr>
                <a:spLocks noChangeArrowheads="1"/>
              </p:cNvSpPr>
              <p:nvPr/>
            </p:nvSpPr>
            <p:spPr bwMode="auto">
              <a:xfrm>
                <a:off x="3934" y="205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10" name="Oval 730"/>
              <p:cNvSpPr>
                <a:spLocks noChangeArrowheads="1"/>
              </p:cNvSpPr>
              <p:nvPr/>
            </p:nvSpPr>
            <p:spPr bwMode="auto">
              <a:xfrm>
                <a:off x="3934" y="205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11" name="Oval 731"/>
              <p:cNvSpPr>
                <a:spLocks noChangeArrowheads="1"/>
              </p:cNvSpPr>
              <p:nvPr/>
            </p:nvSpPr>
            <p:spPr bwMode="auto">
              <a:xfrm>
                <a:off x="3911" y="201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12" name="Oval 732"/>
              <p:cNvSpPr>
                <a:spLocks noChangeArrowheads="1"/>
              </p:cNvSpPr>
              <p:nvPr/>
            </p:nvSpPr>
            <p:spPr bwMode="auto">
              <a:xfrm>
                <a:off x="3911" y="201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13" name="Oval 733"/>
              <p:cNvSpPr>
                <a:spLocks noChangeArrowheads="1"/>
              </p:cNvSpPr>
              <p:nvPr/>
            </p:nvSpPr>
            <p:spPr bwMode="auto">
              <a:xfrm>
                <a:off x="3886" y="198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14" name="Oval 734"/>
              <p:cNvSpPr>
                <a:spLocks noChangeArrowheads="1"/>
              </p:cNvSpPr>
              <p:nvPr/>
            </p:nvSpPr>
            <p:spPr bwMode="auto">
              <a:xfrm>
                <a:off x="3886" y="198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15" name="Oval 735"/>
              <p:cNvSpPr>
                <a:spLocks noChangeArrowheads="1"/>
              </p:cNvSpPr>
              <p:nvPr/>
            </p:nvSpPr>
            <p:spPr bwMode="auto">
              <a:xfrm>
                <a:off x="3860" y="194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16" name="Oval 736"/>
              <p:cNvSpPr>
                <a:spLocks noChangeArrowheads="1"/>
              </p:cNvSpPr>
              <p:nvPr/>
            </p:nvSpPr>
            <p:spPr bwMode="auto">
              <a:xfrm>
                <a:off x="3860" y="194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17" name="Oval 737"/>
              <p:cNvSpPr>
                <a:spLocks noChangeArrowheads="1"/>
              </p:cNvSpPr>
              <p:nvPr/>
            </p:nvSpPr>
            <p:spPr bwMode="auto">
              <a:xfrm>
                <a:off x="3831" y="192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18" name="Oval 738"/>
              <p:cNvSpPr>
                <a:spLocks noChangeArrowheads="1"/>
              </p:cNvSpPr>
              <p:nvPr/>
            </p:nvSpPr>
            <p:spPr bwMode="auto">
              <a:xfrm>
                <a:off x="3831" y="192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19" name="Oval 739"/>
              <p:cNvSpPr>
                <a:spLocks noChangeArrowheads="1"/>
              </p:cNvSpPr>
              <p:nvPr/>
            </p:nvSpPr>
            <p:spPr bwMode="auto">
              <a:xfrm>
                <a:off x="3799" y="189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20" name="Oval 740"/>
              <p:cNvSpPr>
                <a:spLocks noChangeArrowheads="1"/>
              </p:cNvSpPr>
              <p:nvPr/>
            </p:nvSpPr>
            <p:spPr bwMode="auto">
              <a:xfrm>
                <a:off x="3799" y="189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21" name="Oval 741"/>
              <p:cNvSpPr>
                <a:spLocks noChangeArrowheads="1"/>
              </p:cNvSpPr>
              <p:nvPr/>
            </p:nvSpPr>
            <p:spPr bwMode="auto">
              <a:xfrm>
                <a:off x="3771" y="185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22" name="Oval 742"/>
              <p:cNvSpPr>
                <a:spLocks noChangeArrowheads="1"/>
              </p:cNvSpPr>
              <p:nvPr/>
            </p:nvSpPr>
            <p:spPr bwMode="auto">
              <a:xfrm>
                <a:off x="3771" y="185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23" name="Oval 743"/>
              <p:cNvSpPr>
                <a:spLocks noChangeArrowheads="1"/>
              </p:cNvSpPr>
              <p:nvPr/>
            </p:nvSpPr>
            <p:spPr bwMode="auto">
              <a:xfrm>
                <a:off x="3736" y="1835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24" name="Oval 744"/>
              <p:cNvSpPr>
                <a:spLocks noChangeArrowheads="1"/>
              </p:cNvSpPr>
              <p:nvPr/>
            </p:nvSpPr>
            <p:spPr bwMode="auto">
              <a:xfrm>
                <a:off x="3736" y="1835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25" name="Oval 745"/>
              <p:cNvSpPr>
                <a:spLocks noChangeArrowheads="1"/>
              </p:cNvSpPr>
              <p:nvPr/>
            </p:nvSpPr>
            <p:spPr bwMode="auto">
              <a:xfrm>
                <a:off x="3704" y="180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26" name="Oval 746"/>
              <p:cNvSpPr>
                <a:spLocks noChangeArrowheads="1"/>
              </p:cNvSpPr>
              <p:nvPr/>
            </p:nvSpPr>
            <p:spPr bwMode="auto">
              <a:xfrm>
                <a:off x="3704" y="180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27" name="Oval 747"/>
              <p:cNvSpPr>
                <a:spLocks noChangeArrowheads="1"/>
              </p:cNvSpPr>
              <p:nvPr/>
            </p:nvSpPr>
            <p:spPr bwMode="auto">
              <a:xfrm>
                <a:off x="3669" y="178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28" name="Oval 748"/>
              <p:cNvSpPr>
                <a:spLocks noChangeArrowheads="1"/>
              </p:cNvSpPr>
              <p:nvPr/>
            </p:nvSpPr>
            <p:spPr bwMode="auto">
              <a:xfrm>
                <a:off x="3669" y="178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29" name="Oval 749"/>
              <p:cNvSpPr>
                <a:spLocks noChangeArrowheads="1"/>
              </p:cNvSpPr>
              <p:nvPr/>
            </p:nvSpPr>
            <p:spPr bwMode="auto">
              <a:xfrm>
                <a:off x="3633" y="176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30" name="Oval 750"/>
              <p:cNvSpPr>
                <a:spLocks noChangeArrowheads="1"/>
              </p:cNvSpPr>
              <p:nvPr/>
            </p:nvSpPr>
            <p:spPr bwMode="auto">
              <a:xfrm>
                <a:off x="3633" y="176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31" name="Oval 751"/>
              <p:cNvSpPr>
                <a:spLocks noChangeArrowheads="1"/>
              </p:cNvSpPr>
              <p:nvPr/>
            </p:nvSpPr>
            <p:spPr bwMode="auto">
              <a:xfrm>
                <a:off x="3598" y="174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32" name="Oval 752"/>
              <p:cNvSpPr>
                <a:spLocks noChangeArrowheads="1"/>
              </p:cNvSpPr>
              <p:nvPr/>
            </p:nvSpPr>
            <p:spPr bwMode="auto">
              <a:xfrm>
                <a:off x="3598" y="174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33" name="Oval 753"/>
              <p:cNvSpPr>
                <a:spLocks noChangeArrowheads="1"/>
              </p:cNvSpPr>
              <p:nvPr/>
            </p:nvSpPr>
            <p:spPr bwMode="auto">
              <a:xfrm>
                <a:off x="3560" y="171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34" name="Oval 754"/>
              <p:cNvSpPr>
                <a:spLocks noChangeArrowheads="1"/>
              </p:cNvSpPr>
              <p:nvPr/>
            </p:nvSpPr>
            <p:spPr bwMode="auto">
              <a:xfrm>
                <a:off x="3560" y="171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35" name="Oval 755"/>
              <p:cNvSpPr>
                <a:spLocks noChangeArrowheads="1"/>
              </p:cNvSpPr>
              <p:nvPr/>
            </p:nvSpPr>
            <p:spPr bwMode="auto">
              <a:xfrm>
                <a:off x="3525" y="170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36" name="Oval 756"/>
              <p:cNvSpPr>
                <a:spLocks noChangeArrowheads="1"/>
              </p:cNvSpPr>
              <p:nvPr/>
            </p:nvSpPr>
            <p:spPr bwMode="auto">
              <a:xfrm>
                <a:off x="3525" y="170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37" name="Oval 757"/>
              <p:cNvSpPr>
                <a:spLocks noChangeArrowheads="1"/>
              </p:cNvSpPr>
              <p:nvPr/>
            </p:nvSpPr>
            <p:spPr bwMode="auto">
              <a:xfrm>
                <a:off x="3487" y="168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38" name="Oval 758"/>
              <p:cNvSpPr>
                <a:spLocks noChangeArrowheads="1"/>
              </p:cNvSpPr>
              <p:nvPr/>
            </p:nvSpPr>
            <p:spPr bwMode="auto">
              <a:xfrm>
                <a:off x="3487" y="168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39" name="Oval 759"/>
              <p:cNvSpPr>
                <a:spLocks noChangeArrowheads="1"/>
              </p:cNvSpPr>
              <p:nvPr/>
            </p:nvSpPr>
            <p:spPr bwMode="auto">
              <a:xfrm>
                <a:off x="3451" y="1662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40" name="Oval 760"/>
              <p:cNvSpPr>
                <a:spLocks noChangeArrowheads="1"/>
              </p:cNvSpPr>
              <p:nvPr/>
            </p:nvSpPr>
            <p:spPr bwMode="auto">
              <a:xfrm>
                <a:off x="3451" y="1662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41" name="Oval 761"/>
              <p:cNvSpPr>
                <a:spLocks noChangeArrowheads="1"/>
              </p:cNvSpPr>
              <p:nvPr/>
            </p:nvSpPr>
            <p:spPr bwMode="auto">
              <a:xfrm>
                <a:off x="3413" y="164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42" name="Oval 762"/>
              <p:cNvSpPr>
                <a:spLocks noChangeArrowheads="1"/>
              </p:cNvSpPr>
              <p:nvPr/>
            </p:nvSpPr>
            <p:spPr bwMode="auto">
              <a:xfrm>
                <a:off x="3413" y="164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43" name="Oval 763"/>
              <p:cNvSpPr>
                <a:spLocks noChangeArrowheads="1"/>
              </p:cNvSpPr>
              <p:nvPr/>
            </p:nvSpPr>
            <p:spPr bwMode="auto">
              <a:xfrm>
                <a:off x="3378" y="162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44" name="Oval 764"/>
              <p:cNvSpPr>
                <a:spLocks noChangeArrowheads="1"/>
              </p:cNvSpPr>
              <p:nvPr/>
            </p:nvSpPr>
            <p:spPr bwMode="auto">
              <a:xfrm>
                <a:off x="3378" y="162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45" name="Oval 765"/>
              <p:cNvSpPr>
                <a:spLocks noChangeArrowheads="1"/>
              </p:cNvSpPr>
              <p:nvPr/>
            </p:nvSpPr>
            <p:spPr bwMode="auto">
              <a:xfrm>
                <a:off x="3340" y="160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46" name="Oval 766"/>
              <p:cNvSpPr>
                <a:spLocks noChangeArrowheads="1"/>
              </p:cNvSpPr>
              <p:nvPr/>
            </p:nvSpPr>
            <p:spPr bwMode="auto">
              <a:xfrm>
                <a:off x="3340" y="160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47" name="Oval 767"/>
              <p:cNvSpPr>
                <a:spLocks noChangeArrowheads="1"/>
              </p:cNvSpPr>
              <p:nvPr/>
            </p:nvSpPr>
            <p:spPr bwMode="auto">
              <a:xfrm>
                <a:off x="3305" y="158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48" name="Oval 768"/>
              <p:cNvSpPr>
                <a:spLocks noChangeArrowheads="1"/>
              </p:cNvSpPr>
              <p:nvPr/>
            </p:nvSpPr>
            <p:spPr bwMode="auto">
              <a:xfrm>
                <a:off x="3305" y="158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49" name="Oval 769"/>
              <p:cNvSpPr>
                <a:spLocks noChangeArrowheads="1"/>
              </p:cNvSpPr>
              <p:nvPr/>
            </p:nvSpPr>
            <p:spPr bwMode="auto">
              <a:xfrm>
                <a:off x="3269" y="155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50" name="Oval 770"/>
              <p:cNvSpPr>
                <a:spLocks noChangeArrowheads="1"/>
              </p:cNvSpPr>
              <p:nvPr/>
            </p:nvSpPr>
            <p:spPr bwMode="auto">
              <a:xfrm>
                <a:off x="3269" y="155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51" name="Oval 771"/>
              <p:cNvSpPr>
                <a:spLocks noChangeArrowheads="1"/>
              </p:cNvSpPr>
              <p:nvPr/>
            </p:nvSpPr>
            <p:spPr bwMode="auto">
              <a:xfrm>
                <a:off x="3231" y="1539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52" name="Oval 772"/>
              <p:cNvSpPr>
                <a:spLocks noChangeArrowheads="1"/>
              </p:cNvSpPr>
              <p:nvPr/>
            </p:nvSpPr>
            <p:spPr bwMode="auto">
              <a:xfrm>
                <a:off x="3231" y="1539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53" name="Oval 773"/>
              <p:cNvSpPr>
                <a:spLocks noChangeArrowheads="1"/>
              </p:cNvSpPr>
              <p:nvPr/>
            </p:nvSpPr>
            <p:spPr bwMode="auto">
              <a:xfrm>
                <a:off x="3196" y="1518"/>
                <a:ext cx="32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54" name="Oval 774"/>
              <p:cNvSpPr>
                <a:spLocks noChangeArrowheads="1"/>
              </p:cNvSpPr>
              <p:nvPr/>
            </p:nvSpPr>
            <p:spPr bwMode="auto">
              <a:xfrm>
                <a:off x="3196" y="1518"/>
                <a:ext cx="32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55" name="Oval 775"/>
              <p:cNvSpPr>
                <a:spLocks noChangeArrowheads="1"/>
              </p:cNvSpPr>
              <p:nvPr/>
            </p:nvSpPr>
            <p:spPr bwMode="auto">
              <a:xfrm>
                <a:off x="3155" y="1501"/>
                <a:ext cx="31" cy="35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56" name="Oval 776"/>
              <p:cNvSpPr>
                <a:spLocks noChangeArrowheads="1"/>
              </p:cNvSpPr>
              <p:nvPr/>
            </p:nvSpPr>
            <p:spPr bwMode="auto">
              <a:xfrm>
                <a:off x="3155" y="1501"/>
                <a:ext cx="31" cy="35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57" name="Oval 777"/>
              <p:cNvSpPr>
                <a:spLocks noChangeArrowheads="1"/>
              </p:cNvSpPr>
              <p:nvPr/>
            </p:nvSpPr>
            <p:spPr bwMode="auto">
              <a:xfrm>
                <a:off x="3116" y="148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58" name="Oval 778"/>
              <p:cNvSpPr>
                <a:spLocks noChangeArrowheads="1"/>
              </p:cNvSpPr>
              <p:nvPr/>
            </p:nvSpPr>
            <p:spPr bwMode="auto">
              <a:xfrm>
                <a:off x="3116" y="148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59" name="Oval 779"/>
              <p:cNvSpPr>
                <a:spLocks noChangeArrowheads="1"/>
              </p:cNvSpPr>
              <p:nvPr/>
            </p:nvSpPr>
            <p:spPr bwMode="auto">
              <a:xfrm>
                <a:off x="3081" y="147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60" name="Oval 780"/>
              <p:cNvSpPr>
                <a:spLocks noChangeArrowheads="1"/>
              </p:cNvSpPr>
              <p:nvPr/>
            </p:nvSpPr>
            <p:spPr bwMode="auto">
              <a:xfrm>
                <a:off x="3081" y="147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61" name="Oval 781"/>
              <p:cNvSpPr>
                <a:spLocks noChangeArrowheads="1"/>
              </p:cNvSpPr>
              <p:nvPr/>
            </p:nvSpPr>
            <p:spPr bwMode="auto">
              <a:xfrm>
                <a:off x="3040" y="146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62" name="Oval 782"/>
              <p:cNvSpPr>
                <a:spLocks noChangeArrowheads="1"/>
              </p:cNvSpPr>
              <p:nvPr/>
            </p:nvSpPr>
            <p:spPr bwMode="auto">
              <a:xfrm>
                <a:off x="3040" y="146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63" name="Oval 783"/>
              <p:cNvSpPr>
                <a:spLocks noChangeArrowheads="1"/>
              </p:cNvSpPr>
              <p:nvPr/>
            </p:nvSpPr>
            <p:spPr bwMode="auto">
              <a:xfrm>
                <a:off x="3001" y="144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64" name="Oval 784"/>
              <p:cNvSpPr>
                <a:spLocks noChangeArrowheads="1"/>
              </p:cNvSpPr>
              <p:nvPr/>
            </p:nvSpPr>
            <p:spPr bwMode="auto">
              <a:xfrm>
                <a:off x="3001" y="144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65" name="Oval 785"/>
              <p:cNvSpPr>
                <a:spLocks noChangeArrowheads="1"/>
              </p:cNvSpPr>
              <p:nvPr/>
            </p:nvSpPr>
            <p:spPr bwMode="auto">
              <a:xfrm>
                <a:off x="2963" y="144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66" name="Oval 786"/>
              <p:cNvSpPr>
                <a:spLocks noChangeArrowheads="1"/>
              </p:cNvSpPr>
              <p:nvPr/>
            </p:nvSpPr>
            <p:spPr bwMode="auto">
              <a:xfrm>
                <a:off x="2963" y="144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67" name="Oval 787"/>
              <p:cNvSpPr>
                <a:spLocks noChangeArrowheads="1"/>
              </p:cNvSpPr>
              <p:nvPr/>
            </p:nvSpPr>
            <p:spPr bwMode="auto">
              <a:xfrm>
                <a:off x="2921" y="143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68" name="Oval 788"/>
              <p:cNvSpPr>
                <a:spLocks noChangeArrowheads="1"/>
              </p:cNvSpPr>
              <p:nvPr/>
            </p:nvSpPr>
            <p:spPr bwMode="auto">
              <a:xfrm>
                <a:off x="2921" y="143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69" name="Oval 789"/>
              <p:cNvSpPr>
                <a:spLocks noChangeArrowheads="1"/>
              </p:cNvSpPr>
              <p:nvPr/>
            </p:nvSpPr>
            <p:spPr bwMode="auto">
              <a:xfrm>
                <a:off x="2880" y="1433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70" name="Oval 790"/>
              <p:cNvSpPr>
                <a:spLocks noChangeArrowheads="1"/>
              </p:cNvSpPr>
              <p:nvPr/>
            </p:nvSpPr>
            <p:spPr bwMode="auto">
              <a:xfrm>
                <a:off x="2880" y="1433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71" name="Oval 791"/>
              <p:cNvSpPr>
                <a:spLocks noChangeArrowheads="1"/>
              </p:cNvSpPr>
              <p:nvPr/>
            </p:nvSpPr>
            <p:spPr bwMode="auto">
              <a:xfrm>
                <a:off x="2838" y="143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72" name="Oval 792"/>
              <p:cNvSpPr>
                <a:spLocks noChangeArrowheads="1"/>
              </p:cNvSpPr>
              <p:nvPr/>
            </p:nvSpPr>
            <p:spPr bwMode="auto">
              <a:xfrm>
                <a:off x="2838" y="143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73" name="Oval 793"/>
              <p:cNvSpPr>
                <a:spLocks noChangeArrowheads="1"/>
              </p:cNvSpPr>
              <p:nvPr/>
            </p:nvSpPr>
            <p:spPr bwMode="auto">
              <a:xfrm>
                <a:off x="2797" y="1440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74" name="Oval 794"/>
              <p:cNvSpPr>
                <a:spLocks noChangeArrowheads="1"/>
              </p:cNvSpPr>
              <p:nvPr/>
            </p:nvSpPr>
            <p:spPr bwMode="auto">
              <a:xfrm>
                <a:off x="2797" y="1440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75" name="Oval 795"/>
              <p:cNvSpPr>
                <a:spLocks noChangeArrowheads="1"/>
              </p:cNvSpPr>
              <p:nvPr/>
            </p:nvSpPr>
            <p:spPr bwMode="auto">
              <a:xfrm>
                <a:off x="2755" y="1447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76" name="Oval 796"/>
              <p:cNvSpPr>
                <a:spLocks noChangeArrowheads="1"/>
              </p:cNvSpPr>
              <p:nvPr/>
            </p:nvSpPr>
            <p:spPr bwMode="auto">
              <a:xfrm>
                <a:off x="2755" y="1447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77" name="Oval 797"/>
              <p:cNvSpPr>
                <a:spLocks noChangeArrowheads="1"/>
              </p:cNvSpPr>
              <p:nvPr/>
            </p:nvSpPr>
            <p:spPr bwMode="auto">
              <a:xfrm>
                <a:off x="2714" y="1454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78" name="Oval 798"/>
              <p:cNvSpPr>
                <a:spLocks noChangeArrowheads="1"/>
              </p:cNvSpPr>
              <p:nvPr/>
            </p:nvSpPr>
            <p:spPr bwMode="auto">
              <a:xfrm>
                <a:off x="2714" y="1454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79" name="Oval 799"/>
              <p:cNvSpPr>
                <a:spLocks noChangeArrowheads="1"/>
              </p:cNvSpPr>
              <p:nvPr/>
            </p:nvSpPr>
            <p:spPr bwMode="auto">
              <a:xfrm>
                <a:off x="2676" y="1461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80" name="Oval 800"/>
              <p:cNvSpPr>
                <a:spLocks noChangeArrowheads="1"/>
              </p:cNvSpPr>
              <p:nvPr/>
            </p:nvSpPr>
            <p:spPr bwMode="auto">
              <a:xfrm>
                <a:off x="2676" y="1461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81" name="Oval 801"/>
              <p:cNvSpPr>
                <a:spLocks noChangeArrowheads="1"/>
              </p:cNvSpPr>
              <p:nvPr/>
            </p:nvSpPr>
            <p:spPr bwMode="auto">
              <a:xfrm>
                <a:off x="2634" y="1467"/>
                <a:ext cx="32" cy="38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82" name="Oval 802"/>
              <p:cNvSpPr>
                <a:spLocks noChangeArrowheads="1"/>
              </p:cNvSpPr>
              <p:nvPr/>
            </p:nvSpPr>
            <p:spPr bwMode="auto">
              <a:xfrm>
                <a:off x="2634" y="1467"/>
                <a:ext cx="32" cy="38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83" name="Oval 803"/>
              <p:cNvSpPr>
                <a:spLocks noChangeArrowheads="1"/>
              </p:cNvSpPr>
              <p:nvPr/>
            </p:nvSpPr>
            <p:spPr bwMode="auto">
              <a:xfrm>
                <a:off x="2593" y="147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84" name="Oval 804"/>
              <p:cNvSpPr>
                <a:spLocks noChangeArrowheads="1"/>
              </p:cNvSpPr>
              <p:nvPr/>
            </p:nvSpPr>
            <p:spPr bwMode="auto">
              <a:xfrm>
                <a:off x="2593" y="147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85" name="Oval 805"/>
              <p:cNvSpPr>
                <a:spLocks noChangeArrowheads="1"/>
              </p:cNvSpPr>
              <p:nvPr/>
            </p:nvSpPr>
            <p:spPr bwMode="auto">
              <a:xfrm>
                <a:off x="2548" y="1488"/>
                <a:ext cx="32" cy="34"/>
              </a:xfrm>
              <a:prstGeom prst="ellipse">
                <a:avLst/>
              </a:prstGeom>
              <a:solidFill>
                <a:srgbClr val="FFFA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2386" name="Oval 806"/>
              <p:cNvSpPr>
                <a:spLocks noChangeArrowheads="1"/>
              </p:cNvSpPr>
              <p:nvPr/>
            </p:nvSpPr>
            <p:spPr bwMode="auto">
              <a:xfrm>
                <a:off x="2548" y="1488"/>
                <a:ext cx="32" cy="34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tr-TR" altLang="tr-TR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</p:grpSp>
      </p:grpSp>
      <p:sp>
        <p:nvSpPr>
          <p:cNvPr id="928662" name="Rectangle 918"/>
          <p:cNvSpPr>
            <a:spLocks noChangeArrowheads="1"/>
          </p:cNvSpPr>
          <p:nvPr/>
        </p:nvSpPr>
        <p:spPr bwMode="auto">
          <a:xfrm>
            <a:off x="223308" y="96506"/>
            <a:ext cx="11135783" cy="589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tr-TR" sz="3600" b="1" dirty="0">
                <a:solidFill>
                  <a:srgbClr val="0070C0"/>
                </a:solidFill>
                <a:latin typeface="Calibri" pitchFamily="34" charset="0"/>
              </a:rPr>
              <a:t>Vücutta Potasyum Dağılımı</a:t>
            </a:r>
          </a:p>
        </p:txBody>
      </p:sp>
      <p:sp>
        <p:nvSpPr>
          <p:cNvPr id="928665" name="Text Box 921"/>
          <p:cNvSpPr txBox="1">
            <a:spLocks noChangeArrowheads="1"/>
          </p:cNvSpPr>
          <p:nvPr/>
        </p:nvSpPr>
        <p:spPr bwMode="auto">
          <a:xfrm>
            <a:off x="2353734" y="3684588"/>
            <a:ext cx="1299779" cy="40011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2000" b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140 </a:t>
            </a:r>
            <a:r>
              <a:rPr lang="tr-TR" sz="2000" b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mEq</a:t>
            </a:r>
            <a:r>
              <a:rPr lang="tr-TR" sz="2000" b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/L</a:t>
            </a:r>
          </a:p>
        </p:txBody>
      </p:sp>
      <p:sp>
        <p:nvSpPr>
          <p:cNvPr id="928666" name="Text Box 922"/>
          <p:cNvSpPr txBox="1">
            <a:spLocks noChangeArrowheads="1"/>
          </p:cNvSpPr>
          <p:nvPr/>
        </p:nvSpPr>
        <p:spPr bwMode="auto">
          <a:xfrm>
            <a:off x="9793817" y="3213100"/>
            <a:ext cx="1442446" cy="40011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3.5-5</a:t>
            </a:r>
            <a:r>
              <a:rPr lang="tr-TR" sz="2000" b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  <a:r>
              <a:rPr lang="tr-TR" sz="2000" b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mEq</a:t>
            </a:r>
            <a:r>
              <a:rPr lang="tr-TR" sz="2000" b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/L</a:t>
            </a:r>
          </a:p>
        </p:txBody>
      </p:sp>
      <p:sp>
        <p:nvSpPr>
          <p:cNvPr id="928667" name="Text Box 923"/>
          <p:cNvSpPr txBox="1">
            <a:spLocks noChangeArrowheads="1"/>
          </p:cNvSpPr>
          <p:nvPr/>
        </p:nvSpPr>
        <p:spPr bwMode="auto">
          <a:xfrm>
            <a:off x="1534584" y="4103689"/>
            <a:ext cx="18008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1800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</a:rPr>
              <a:t>Kas (</a:t>
            </a:r>
            <a:r>
              <a:rPr lang="en-US" sz="1800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Times New Roman" charset="0"/>
              </a:rPr>
              <a:t>~</a:t>
            </a:r>
            <a:r>
              <a:rPr lang="tr-TR" sz="1800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Times New Roman" charset="0"/>
              </a:rPr>
              <a:t>2500 mEq)</a:t>
            </a:r>
            <a:r>
              <a:rPr lang="tr-TR" sz="1800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</a:rPr>
              <a:t> </a:t>
            </a:r>
          </a:p>
        </p:txBody>
      </p:sp>
      <p:sp>
        <p:nvSpPr>
          <p:cNvPr id="928668" name="Text Box 924"/>
          <p:cNvSpPr txBox="1">
            <a:spLocks noChangeArrowheads="1"/>
          </p:cNvSpPr>
          <p:nvPr/>
        </p:nvSpPr>
        <p:spPr bwMode="auto">
          <a:xfrm>
            <a:off x="1485901" y="4410075"/>
            <a:ext cx="19261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1800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</a:rPr>
              <a:t>Kemik (</a:t>
            </a:r>
            <a:r>
              <a:rPr lang="en-US" sz="1800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Times New Roman" charset="0"/>
              </a:rPr>
              <a:t>~</a:t>
            </a:r>
            <a:r>
              <a:rPr lang="tr-TR" sz="1800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Times New Roman" charset="0"/>
              </a:rPr>
              <a:t>300 mEq)</a:t>
            </a:r>
            <a:r>
              <a:rPr lang="tr-TR" sz="1800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</a:rPr>
              <a:t> </a:t>
            </a:r>
          </a:p>
        </p:txBody>
      </p:sp>
      <p:sp>
        <p:nvSpPr>
          <p:cNvPr id="928669" name="Text Box 925"/>
          <p:cNvSpPr txBox="1">
            <a:spLocks noChangeArrowheads="1"/>
          </p:cNvSpPr>
          <p:nvPr/>
        </p:nvSpPr>
        <p:spPr bwMode="auto">
          <a:xfrm>
            <a:off x="1426634" y="4705350"/>
            <a:ext cx="22481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1800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</a:rPr>
              <a:t>Karaciğer (</a:t>
            </a:r>
            <a:r>
              <a:rPr lang="en-US" sz="1800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Times New Roman" charset="0"/>
              </a:rPr>
              <a:t>~</a:t>
            </a:r>
            <a:r>
              <a:rPr lang="tr-TR" sz="1800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Times New Roman" charset="0"/>
              </a:rPr>
              <a:t>250 mEq)</a:t>
            </a:r>
            <a:r>
              <a:rPr lang="tr-TR" sz="1800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</a:rPr>
              <a:t> </a:t>
            </a:r>
          </a:p>
        </p:txBody>
      </p:sp>
      <p:sp>
        <p:nvSpPr>
          <p:cNvPr id="928670" name="Text Box 926"/>
          <p:cNvSpPr txBox="1">
            <a:spLocks noChangeArrowheads="1"/>
          </p:cNvSpPr>
          <p:nvPr/>
        </p:nvSpPr>
        <p:spPr bwMode="auto">
          <a:xfrm>
            <a:off x="1589618" y="5006975"/>
            <a:ext cx="20957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1800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</a:rPr>
              <a:t>Eritrosit (</a:t>
            </a:r>
            <a:r>
              <a:rPr lang="en-US" sz="1800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Times New Roman" charset="0"/>
              </a:rPr>
              <a:t>~</a:t>
            </a:r>
            <a:r>
              <a:rPr lang="tr-TR" sz="1800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Times New Roman" charset="0"/>
              </a:rPr>
              <a:t>250 mEq)</a:t>
            </a:r>
            <a:r>
              <a:rPr lang="tr-TR" sz="1800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</a:rPr>
              <a:t> </a:t>
            </a:r>
          </a:p>
        </p:txBody>
      </p:sp>
      <p:sp>
        <p:nvSpPr>
          <p:cNvPr id="928673" name="Text Box 929"/>
          <p:cNvSpPr txBox="1">
            <a:spLocks noChangeArrowheads="1"/>
          </p:cNvSpPr>
          <p:nvPr/>
        </p:nvSpPr>
        <p:spPr bwMode="auto">
          <a:xfrm>
            <a:off x="1968500" y="3213100"/>
            <a:ext cx="1684500" cy="400110"/>
          </a:xfrm>
          <a:prstGeom prst="rect">
            <a:avLst/>
          </a:prstGeom>
          <a:solidFill>
            <a:srgbClr val="800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Times New Roman" charset="0"/>
              </a:rPr>
              <a:t>~</a:t>
            </a:r>
            <a:r>
              <a:rPr lang="tr-TR" sz="20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Times New Roman" charset="0"/>
              </a:rPr>
              <a:t>3300 mEq K</a:t>
            </a:r>
            <a:r>
              <a:rPr lang="tr-TR" sz="2000" b="0" baseline="30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Times New Roman" charset="0"/>
              </a:rPr>
              <a:t>+</a:t>
            </a:r>
            <a:r>
              <a:rPr lang="tr-TR" sz="20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</a:p>
        </p:txBody>
      </p:sp>
      <p:sp>
        <p:nvSpPr>
          <p:cNvPr id="928674" name="Oval 930"/>
          <p:cNvSpPr>
            <a:spLocks noChangeArrowheads="1"/>
          </p:cNvSpPr>
          <p:nvPr/>
        </p:nvSpPr>
        <p:spPr bwMode="auto">
          <a:xfrm>
            <a:off x="2351617" y="2420938"/>
            <a:ext cx="1921933" cy="792162"/>
          </a:xfrm>
          <a:prstGeom prst="ellipse">
            <a:avLst/>
          </a:prstGeom>
          <a:solidFill>
            <a:srgbClr val="CC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tr-TR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%98</a:t>
            </a:r>
          </a:p>
        </p:txBody>
      </p:sp>
      <p:sp>
        <p:nvSpPr>
          <p:cNvPr id="928675" name="Oval 931"/>
          <p:cNvSpPr>
            <a:spLocks noChangeArrowheads="1"/>
          </p:cNvSpPr>
          <p:nvPr/>
        </p:nvSpPr>
        <p:spPr bwMode="auto">
          <a:xfrm>
            <a:off x="5808133" y="2563813"/>
            <a:ext cx="1634067" cy="576262"/>
          </a:xfrm>
          <a:prstGeom prst="ellipse">
            <a:avLst/>
          </a:prstGeom>
          <a:solidFill>
            <a:srgbClr val="CC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tr-TR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%2</a:t>
            </a:r>
          </a:p>
        </p:txBody>
      </p:sp>
      <p:sp>
        <p:nvSpPr>
          <p:cNvPr id="928677" name="Text Box 933"/>
          <p:cNvSpPr txBox="1">
            <a:spLocks noChangeArrowheads="1"/>
          </p:cNvSpPr>
          <p:nvPr/>
        </p:nvSpPr>
        <p:spPr bwMode="auto">
          <a:xfrm>
            <a:off x="6999818" y="3213100"/>
            <a:ext cx="1424814" cy="400110"/>
          </a:xfrm>
          <a:prstGeom prst="rect">
            <a:avLst/>
          </a:prstGeom>
          <a:solidFill>
            <a:srgbClr val="800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b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Times New Roman" charset="0"/>
              </a:rPr>
              <a:t>~</a:t>
            </a:r>
            <a:r>
              <a:rPr lang="tr-TR" sz="2000" b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Times New Roman" charset="0"/>
              </a:rPr>
              <a:t>65 </a:t>
            </a:r>
            <a:r>
              <a:rPr lang="tr-TR" sz="2000" b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Times New Roman" charset="0"/>
              </a:rPr>
              <a:t>mEq</a:t>
            </a:r>
            <a:r>
              <a:rPr lang="tr-TR" sz="2000" b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Times New Roman" charset="0"/>
              </a:rPr>
              <a:t> K</a:t>
            </a:r>
            <a:r>
              <a:rPr lang="tr-TR" sz="2000" b="0" baseline="30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Times New Roman" charset="0"/>
              </a:rPr>
              <a:t>+</a:t>
            </a:r>
            <a:r>
              <a:rPr lang="tr-TR" sz="2000" b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</a:p>
        </p:txBody>
      </p:sp>
      <p:sp>
        <p:nvSpPr>
          <p:cNvPr id="928678" name="Oval 934"/>
          <p:cNvSpPr>
            <a:spLocks noChangeArrowheads="1"/>
          </p:cNvSpPr>
          <p:nvPr/>
        </p:nvSpPr>
        <p:spPr bwMode="auto">
          <a:xfrm>
            <a:off x="5422900" y="3789363"/>
            <a:ext cx="577851" cy="433387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tr-TR" altLang="tr-TR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928679" name="Line 935"/>
          <p:cNvSpPr>
            <a:spLocks noChangeShapeType="1"/>
          </p:cNvSpPr>
          <p:nvPr/>
        </p:nvSpPr>
        <p:spPr bwMode="auto">
          <a:xfrm>
            <a:off x="4978401" y="3789363"/>
            <a:ext cx="1824567" cy="0"/>
          </a:xfrm>
          <a:prstGeom prst="line">
            <a:avLst/>
          </a:prstGeom>
          <a:noFill/>
          <a:ln w="101600">
            <a:solidFill>
              <a:srgbClr val="FF3300"/>
            </a:solidFill>
            <a:round/>
            <a:headEnd/>
            <a:tailEnd type="triangle" w="sm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928680" name="Line 936"/>
          <p:cNvSpPr>
            <a:spLocks noChangeShapeType="1"/>
          </p:cNvSpPr>
          <p:nvPr/>
        </p:nvSpPr>
        <p:spPr bwMode="auto">
          <a:xfrm flipH="1">
            <a:off x="4944534" y="4259263"/>
            <a:ext cx="1693333" cy="0"/>
          </a:xfrm>
          <a:prstGeom prst="line">
            <a:avLst/>
          </a:prstGeom>
          <a:noFill/>
          <a:ln w="101600">
            <a:solidFill>
              <a:srgbClr val="FF3300"/>
            </a:solidFill>
            <a:round/>
            <a:headEnd/>
            <a:tailEnd type="triangle" w="sm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928684" name="Text Box 940"/>
          <p:cNvSpPr txBox="1">
            <a:spLocks noChangeArrowheads="1"/>
          </p:cNvSpPr>
          <p:nvPr/>
        </p:nvSpPr>
        <p:spPr bwMode="auto">
          <a:xfrm>
            <a:off x="6908800" y="1557338"/>
            <a:ext cx="1557478" cy="646331"/>
          </a:xfrm>
          <a:prstGeom prst="rect">
            <a:avLst/>
          </a:prstGeom>
          <a:solidFill>
            <a:srgbClr val="0080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tr-TR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Oral Alım</a:t>
            </a:r>
          </a:p>
          <a:p>
            <a:pPr algn="ctr" eaLnBrk="1" hangingPunct="1">
              <a:defRPr/>
            </a:pPr>
            <a:r>
              <a:rPr lang="en-US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~</a:t>
            </a:r>
            <a:r>
              <a:rPr lang="tr-TR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100 mEq/gün</a:t>
            </a:r>
          </a:p>
        </p:txBody>
      </p:sp>
      <p:cxnSp>
        <p:nvCxnSpPr>
          <p:cNvPr id="928685" name="AutoShape 941"/>
          <p:cNvCxnSpPr>
            <a:cxnSpLocks noChangeShapeType="1"/>
            <a:stCxn id="928684" idx="2"/>
            <a:endCxn id="928677" idx="0"/>
          </p:cNvCxnSpPr>
          <p:nvPr/>
        </p:nvCxnSpPr>
        <p:spPr bwMode="auto">
          <a:xfrm rot="16200000" flipH="1">
            <a:off x="7195167" y="2696041"/>
            <a:ext cx="1009431" cy="2468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8686" name="Text Box 942"/>
          <p:cNvSpPr txBox="1">
            <a:spLocks noChangeArrowheads="1"/>
          </p:cNvSpPr>
          <p:nvPr/>
        </p:nvSpPr>
        <p:spPr bwMode="auto">
          <a:xfrm>
            <a:off x="6013451" y="5091113"/>
            <a:ext cx="1745029" cy="646331"/>
          </a:xfrm>
          <a:prstGeom prst="rect">
            <a:avLst/>
          </a:prstGeom>
          <a:solidFill>
            <a:srgbClr val="FF66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tr-TR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Renal Atılım</a:t>
            </a:r>
          </a:p>
          <a:p>
            <a:pPr algn="ctr" eaLnBrk="1" hangingPunct="1">
              <a:defRPr/>
            </a:pPr>
            <a:r>
              <a:rPr lang="en-US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~</a:t>
            </a:r>
            <a:r>
              <a:rPr lang="tr-TR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90-95 mEq/gün</a:t>
            </a:r>
          </a:p>
        </p:txBody>
      </p:sp>
      <p:sp>
        <p:nvSpPr>
          <p:cNvPr id="928687" name="Text Box 943"/>
          <p:cNvSpPr txBox="1">
            <a:spLocks noChangeArrowheads="1"/>
          </p:cNvSpPr>
          <p:nvPr/>
        </p:nvSpPr>
        <p:spPr bwMode="auto">
          <a:xfrm>
            <a:off x="9306985" y="5084763"/>
            <a:ext cx="1628010" cy="646331"/>
          </a:xfrm>
          <a:prstGeom prst="rect">
            <a:avLst/>
          </a:prstGeom>
          <a:solidFill>
            <a:srgbClr val="6633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tr-TR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Gİ Atılım</a:t>
            </a:r>
          </a:p>
          <a:p>
            <a:pPr algn="ctr" eaLnBrk="1" hangingPunct="1">
              <a:defRPr/>
            </a:pPr>
            <a:r>
              <a:rPr lang="en-US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~</a:t>
            </a:r>
            <a:r>
              <a:rPr lang="tr-TR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5-10 mEq/gün</a:t>
            </a:r>
          </a:p>
        </p:txBody>
      </p:sp>
      <p:cxnSp>
        <p:nvCxnSpPr>
          <p:cNvPr id="928688" name="AutoShape 944"/>
          <p:cNvCxnSpPr>
            <a:cxnSpLocks noChangeShapeType="1"/>
            <a:stCxn id="928677" idx="2"/>
            <a:endCxn id="928686" idx="0"/>
          </p:cNvCxnSpPr>
          <p:nvPr/>
        </p:nvCxnSpPr>
        <p:spPr bwMode="auto">
          <a:xfrm rot="5400000">
            <a:off x="6560145" y="3939032"/>
            <a:ext cx="1477903" cy="826259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928689" name="AutoShape 945"/>
          <p:cNvCxnSpPr>
            <a:cxnSpLocks noChangeShapeType="1"/>
            <a:stCxn id="928677" idx="2"/>
            <a:endCxn id="928687" idx="0"/>
          </p:cNvCxnSpPr>
          <p:nvPr/>
        </p:nvCxnSpPr>
        <p:spPr bwMode="auto">
          <a:xfrm rot="16200000" flipH="1">
            <a:off x="8180831" y="3144603"/>
            <a:ext cx="1471553" cy="2408765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827" name="826 Metin kutusu"/>
          <p:cNvSpPr txBox="1"/>
          <p:nvPr/>
        </p:nvSpPr>
        <p:spPr>
          <a:xfrm>
            <a:off x="154759" y="839622"/>
            <a:ext cx="11717383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SDBY’de</a:t>
            </a:r>
            <a:r>
              <a:rPr lang="tr-TR" sz="2400" b="1" dirty="0"/>
              <a:t> </a:t>
            </a:r>
            <a:r>
              <a:rPr lang="tr-TR" sz="2400" b="1" dirty="0" err="1"/>
              <a:t>feçesle</a:t>
            </a:r>
            <a:r>
              <a:rPr lang="tr-TR" sz="2400" b="1" dirty="0"/>
              <a:t> atılım %30’a çıksa da, diyette kısıtlama ve diyalizle uzaklaştırılma gerekir</a:t>
            </a:r>
            <a:endParaRPr lang="en-US" sz="2400" dirty="0"/>
          </a:p>
        </p:txBody>
      </p:sp>
      <p:sp>
        <p:nvSpPr>
          <p:cNvPr id="831" name="830 Aşağı Ok"/>
          <p:cNvSpPr/>
          <p:nvPr/>
        </p:nvSpPr>
        <p:spPr>
          <a:xfrm flipV="1">
            <a:off x="10593975" y="5799909"/>
            <a:ext cx="339635" cy="39188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284" y="369116"/>
            <a:ext cx="10808516" cy="58078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b="1" dirty="0">
                <a:solidFill>
                  <a:srgbClr val="0070C0"/>
                </a:solidFill>
              </a:rPr>
              <a:t>Potasyum</a:t>
            </a:r>
          </a:p>
          <a:p>
            <a:endParaRPr lang="tr-TR" dirty="0"/>
          </a:p>
          <a:p>
            <a:r>
              <a:rPr lang="tr-TR" dirty="0"/>
              <a:t>Kalbin elektriksel aktivitesi </a:t>
            </a:r>
            <a:r>
              <a:rPr lang="tr-TR" dirty="0" err="1"/>
              <a:t>ekstrasellüler</a:t>
            </a:r>
            <a:r>
              <a:rPr lang="tr-TR" dirty="0"/>
              <a:t> – </a:t>
            </a:r>
            <a:r>
              <a:rPr lang="tr-TR" dirty="0" err="1"/>
              <a:t>intrasellüler</a:t>
            </a:r>
            <a:r>
              <a:rPr lang="tr-TR" dirty="0"/>
              <a:t> potasyum konsantrasyonu oranıyla ilişkili</a:t>
            </a:r>
          </a:p>
          <a:p>
            <a:r>
              <a:rPr lang="tr-TR" dirty="0"/>
              <a:t>Potasyum artıran nedenler</a:t>
            </a:r>
          </a:p>
          <a:p>
            <a:pPr lvl="1"/>
            <a:r>
              <a:rPr lang="tr-TR" b="1" dirty="0" err="1">
                <a:solidFill>
                  <a:srgbClr val="FF0000"/>
                </a:solidFill>
              </a:rPr>
              <a:t>Asidoz</a:t>
            </a:r>
            <a:endParaRPr lang="tr-TR" b="1" dirty="0">
              <a:solidFill>
                <a:srgbClr val="FF0000"/>
              </a:solidFill>
            </a:endParaRPr>
          </a:p>
          <a:p>
            <a:pPr lvl="1"/>
            <a:r>
              <a:rPr lang="tr-TR" dirty="0"/>
              <a:t>insülin eksikliği</a:t>
            </a:r>
          </a:p>
          <a:p>
            <a:pPr lvl="1"/>
            <a:r>
              <a:rPr lang="tr-TR" b="1" dirty="0">
                <a:solidFill>
                  <a:srgbClr val="FF0000"/>
                </a:solidFill>
              </a:rPr>
              <a:t>beta-</a:t>
            </a:r>
            <a:r>
              <a:rPr lang="tr-TR" b="1" dirty="0" err="1">
                <a:solidFill>
                  <a:srgbClr val="FF0000"/>
                </a:solidFill>
              </a:rPr>
              <a:t>bloker</a:t>
            </a:r>
            <a:r>
              <a:rPr lang="tr-TR" b="1" dirty="0">
                <a:solidFill>
                  <a:srgbClr val="FF0000"/>
                </a:solidFill>
              </a:rPr>
              <a:t> kullanımı hücre dışı potasyumu yükseltir</a:t>
            </a:r>
          </a:p>
          <a:p>
            <a:pPr lvl="1"/>
            <a:r>
              <a:rPr lang="tr-TR" b="1" dirty="0"/>
              <a:t>yoğun hücre yıkımı (</a:t>
            </a:r>
            <a:r>
              <a:rPr lang="tr-TR" b="1" dirty="0" err="1"/>
              <a:t>rabdomiyoliz</a:t>
            </a:r>
            <a:r>
              <a:rPr lang="tr-TR" b="1" dirty="0"/>
              <a:t>, </a:t>
            </a:r>
            <a:r>
              <a:rPr lang="tr-TR" b="1" dirty="0" err="1"/>
              <a:t>hemoliz</a:t>
            </a:r>
            <a:r>
              <a:rPr lang="tr-TR" b="1" dirty="0"/>
              <a:t>)</a:t>
            </a:r>
          </a:p>
          <a:p>
            <a:r>
              <a:rPr lang="tr-TR" b="1" dirty="0"/>
              <a:t>Son dönem böbrek hastalığında </a:t>
            </a:r>
            <a:r>
              <a:rPr lang="tr-TR" b="1" dirty="0" err="1"/>
              <a:t>feçesle</a:t>
            </a:r>
            <a:r>
              <a:rPr lang="tr-TR" b="1" dirty="0"/>
              <a:t> atılım %30’a çıksa da, diyette kısıtlama ve diyalizle uzaklaştırılma gerekir</a:t>
            </a:r>
          </a:p>
        </p:txBody>
      </p:sp>
    </p:spTree>
    <p:extLst>
      <p:ext uri="{BB962C8B-B14F-4D97-AF65-F5344CB8AC3E}">
        <p14:creationId xmlns:p14="http://schemas.microsoft.com/office/powerpoint/2010/main" val="271165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369116"/>
            <a:ext cx="10735491" cy="5807847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3000" b="1" dirty="0" err="1">
                <a:solidFill>
                  <a:srgbClr val="0070C0"/>
                </a:solidFill>
              </a:rPr>
              <a:t>Hiperpotasemi</a:t>
            </a:r>
            <a:r>
              <a:rPr lang="en-US" sz="3000" b="1" dirty="0">
                <a:solidFill>
                  <a:srgbClr val="0070C0"/>
                </a:solidFill>
              </a:rPr>
              <a:t> </a:t>
            </a:r>
            <a:endParaRPr lang="tr-TR" sz="3000" b="1" dirty="0">
              <a:solidFill>
                <a:srgbClr val="0070C0"/>
              </a:solidFill>
            </a:endParaRPr>
          </a:p>
          <a:p>
            <a:r>
              <a:rPr lang="tr-TR" dirty="0" err="1"/>
              <a:t>Ö</a:t>
            </a:r>
            <a:r>
              <a:rPr lang="en-US" dirty="0" err="1"/>
              <a:t>nemli</a:t>
            </a:r>
            <a:r>
              <a:rPr lang="en-US" dirty="0"/>
              <a:t> </a:t>
            </a:r>
            <a:r>
              <a:rPr lang="tr-TR" dirty="0"/>
              <a:t>bir </a:t>
            </a:r>
            <a:r>
              <a:rPr lang="en-US" dirty="0" err="1"/>
              <a:t>ölüm</a:t>
            </a:r>
            <a:r>
              <a:rPr lang="en-US" dirty="0"/>
              <a:t> </a:t>
            </a:r>
            <a:r>
              <a:rPr lang="en-US" dirty="0" err="1"/>
              <a:t>nedeni</a:t>
            </a:r>
            <a:endParaRPr lang="tr-TR" dirty="0"/>
          </a:p>
          <a:p>
            <a:r>
              <a:rPr lang="tr-TR" dirty="0"/>
              <a:t>Ç</a:t>
            </a:r>
            <a:r>
              <a:rPr lang="en-US" dirty="0" err="1"/>
              <a:t>oğu</a:t>
            </a:r>
            <a:r>
              <a:rPr lang="en-US" dirty="0"/>
              <a:t> </a:t>
            </a:r>
            <a:r>
              <a:rPr lang="en-US" dirty="0" err="1"/>
              <a:t>hastada</a:t>
            </a:r>
            <a:r>
              <a:rPr lang="en-US" dirty="0"/>
              <a:t> </a:t>
            </a:r>
            <a:r>
              <a:rPr lang="en-US" dirty="0" err="1"/>
              <a:t>konvansiyonel</a:t>
            </a:r>
            <a:r>
              <a:rPr lang="en-US" dirty="0"/>
              <a:t> </a:t>
            </a:r>
            <a:r>
              <a:rPr lang="en-US" dirty="0" err="1"/>
              <a:t>hemodiyalizle</a:t>
            </a:r>
            <a:r>
              <a:rPr lang="tr-TR" dirty="0"/>
              <a:t> </a:t>
            </a:r>
            <a:r>
              <a:rPr lang="en-US" dirty="0"/>
              <a:t> </a:t>
            </a:r>
            <a:r>
              <a:rPr lang="en-US" dirty="0" err="1"/>
              <a:t>etkin</a:t>
            </a:r>
            <a:r>
              <a:rPr lang="en-US" dirty="0"/>
              <a:t> </a:t>
            </a:r>
            <a:r>
              <a:rPr lang="en-US" dirty="0" err="1"/>
              <a:t>potasyum</a:t>
            </a:r>
            <a:r>
              <a:rPr lang="en-US" dirty="0"/>
              <a:t> </a:t>
            </a:r>
            <a:r>
              <a:rPr lang="en-US" dirty="0" err="1"/>
              <a:t>uzaklaştırma</a:t>
            </a:r>
            <a:r>
              <a:rPr lang="en-US" dirty="0"/>
              <a:t> </a:t>
            </a:r>
            <a:r>
              <a:rPr lang="en-US" dirty="0" err="1"/>
              <a:t>sağlan</a:t>
            </a:r>
            <a:r>
              <a:rPr lang="tr-TR" dirty="0" err="1"/>
              <a:t>abilir</a:t>
            </a:r>
            <a:endParaRPr lang="tr-TR" dirty="0"/>
          </a:p>
          <a:p>
            <a:r>
              <a:rPr lang="en-US" dirty="0"/>
              <a:t>2 </a:t>
            </a:r>
            <a:r>
              <a:rPr lang="en-US" dirty="0" err="1"/>
              <a:t>mmol</a:t>
            </a:r>
            <a:r>
              <a:rPr lang="en-US" dirty="0"/>
              <a:t>/L </a:t>
            </a:r>
            <a:r>
              <a:rPr lang="en-US" dirty="0" err="1"/>
              <a:t>potasyumlu</a:t>
            </a:r>
            <a:r>
              <a:rPr lang="en-US" dirty="0"/>
              <a:t> </a:t>
            </a:r>
            <a:r>
              <a:rPr lang="en-US" dirty="0" err="1"/>
              <a:t>diyalizatla</a:t>
            </a:r>
            <a:r>
              <a:rPr lang="tr-TR" dirty="0"/>
              <a:t> </a:t>
            </a:r>
            <a:r>
              <a:rPr lang="en-US" dirty="0" err="1"/>
              <a:t>prediyaliz</a:t>
            </a:r>
            <a:r>
              <a:rPr lang="en-US" dirty="0"/>
              <a:t> </a:t>
            </a:r>
            <a:r>
              <a:rPr lang="en-US" dirty="0" err="1"/>
              <a:t>plazma</a:t>
            </a:r>
            <a:r>
              <a:rPr lang="en-US" dirty="0"/>
              <a:t> </a:t>
            </a:r>
            <a:r>
              <a:rPr lang="en-US" dirty="0" err="1"/>
              <a:t>potasyum</a:t>
            </a:r>
            <a:r>
              <a:rPr lang="en-US" dirty="0"/>
              <a:t> &lt;6 </a:t>
            </a:r>
            <a:r>
              <a:rPr lang="en-US" dirty="0" err="1"/>
              <a:t>mmol</a:t>
            </a:r>
            <a:r>
              <a:rPr lang="en-US" dirty="0"/>
              <a:t>/L</a:t>
            </a:r>
          </a:p>
          <a:p>
            <a:r>
              <a:rPr lang="tr-TR" dirty="0" err="1"/>
              <a:t>Hiperpotasemi</a:t>
            </a:r>
            <a:r>
              <a:rPr lang="tr-TR" dirty="0"/>
              <a:t> nedenleri</a:t>
            </a:r>
          </a:p>
          <a:p>
            <a:pPr lvl="1"/>
            <a:r>
              <a:rPr lang="tr-TR" dirty="0"/>
              <a:t>D</a:t>
            </a:r>
            <a:r>
              <a:rPr lang="en-US" dirty="0" err="1"/>
              <a:t>iyete</a:t>
            </a:r>
            <a:r>
              <a:rPr lang="en-US" dirty="0"/>
              <a:t> </a:t>
            </a:r>
            <a:r>
              <a:rPr lang="en-US" dirty="0" err="1"/>
              <a:t>uyumsuzluk</a:t>
            </a:r>
            <a:endParaRPr lang="tr-TR" dirty="0"/>
          </a:p>
          <a:p>
            <a:pPr lvl="1"/>
            <a:r>
              <a:rPr lang="tr-TR" dirty="0"/>
              <a:t>İ</a:t>
            </a:r>
            <a:r>
              <a:rPr lang="en-US" dirty="0" err="1"/>
              <a:t>laçlar</a:t>
            </a:r>
            <a:r>
              <a:rPr lang="tr-TR" dirty="0"/>
              <a:t>: </a:t>
            </a:r>
            <a:r>
              <a:rPr lang="en-US" dirty="0" err="1"/>
              <a:t>spironolakton</a:t>
            </a:r>
            <a:r>
              <a:rPr lang="en-US" dirty="0"/>
              <a:t>, ACE-I, ARB</a:t>
            </a:r>
            <a:endParaRPr lang="tr-TR" dirty="0"/>
          </a:p>
          <a:p>
            <a:pPr lvl="1"/>
            <a:r>
              <a:rPr lang="tr-TR" dirty="0"/>
              <a:t>H</a:t>
            </a:r>
            <a:r>
              <a:rPr lang="en-US" dirty="0" err="1"/>
              <a:t>ipertonosite</a:t>
            </a:r>
            <a:r>
              <a:rPr lang="tr-TR" dirty="0"/>
              <a:t>: </a:t>
            </a:r>
            <a:r>
              <a:rPr lang="en-US" dirty="0" err="1"/>
              <a:t>mannitol</a:t>
            </a:r>
            <a:r>
              <a:rPr lang="en-US" dirty="0"/>
              <a:t>, </a:t>
            </a:r>
            <a:r>
              <a:rPr lang="en-US" dirty="0" err="1"/>
              <a:t>radyokontrast</a:t>
            </a:r>
            <a:r>
              <a:rPr lang="en-US" dirty="0"/>
              <a:t>, </a:t>
            </a:r>
            <a:r>
              <a:rPr lang="en-US" dirty="0" err="1"/>
              <a:t>yüksek</a:t>
            </a:r>
            <a:r>
              <a:rPr lang="en-US" dirty="0"/>
              <a:t> </a:t>
            </a:r>
            <a:r>
              <a:rPr lang="en-US" dirty="0" err="1"/>
              <a:t>diyalizat</a:t>
            </a:r>
            <a:r>
              <a:rPr lang="en-US" dirty="0"/>
              <a:t> Na</a:t>
            </a:r>
            <a:endParaRPr lang="tr-TR" dirty="0"/>
          </a:p>
          <a:p>
            <a:pPr lvl="1"/>
            <a:r>
              <a:rPr lang="tr-TR" dirty="0"/>
              <a:t>Ağır</a:t>
            </a:r>
            <a:r>
              <a:rPr lang="en-US" dirty="0"/>
              <a:t> </a:t>
            </a:r>
            <a:r>
              <a:rPr lang="en-US" dirty="0" err="1"/>
              <a:t>asidoz</a:t>
            </a:r>
            <a:endParaRPr lang="tr-TR" dirty="0"/>
          </a:p>
          <a:p>
            <a:pPr>
              <a:buNone/>
            </a:pPr>
            <a:r>
              <a:rPr lang="tr-TR" sz="3000" b="1" dirty="0">
                <a:solidFill>
                  <a:srgbClr val="0070C0"/>
                </a:solidFill>
              </a:rPr>
              <a:t>H</a:t>
            </a:r>
            <a:r>
              <a:rPr lang="pt-BR" sz="3000" b="1" dirty="0">
                <a:solidFill>
                  <a:srgbClr val="0070C0"/>
                </a:solidFill>
              </a:rPr>
              <a:t>ipopotasemi </a:t>
            </a:r>
            <a:endParaRPr lang="tr-TR" sz="3000" b="1" dirty="0">
              <a:solidFill>
                <a:srgbClr val="0070C0"/>
              </a:solidFill>
            </a:endParaRPr>
          </a:p>
          <a:p>
            <a:r>
              <a:rPr lang="tr-TR" dirty="0"/>
              <a:t>Bazı hastalar için önemli bir </a:t>
            </a:r>
            <a:r>
              <a:rPr lang="pt-BR" dirty="0"/>
              <a:t>risk</a:t>
            </a:r>
            <a:r>
              <a:rPr lang="tr-TR" dirty="0"/>
              <a:t> olabilir</a:t>
            </a:r>
            <a:endParaRPr lang="pt-BR" dirty="0"/>
          </a:p>
          <a:p>
            <a:r>
              <a:rPr lang="tr-TR" dirty="0"/>
              <a:t>M</a:t>
            </a:r>
            <a:r>
              <a:rPr lang="en-US" dirty="0" err="1"/>
              <a:t>alnütrisyon-kaşeksi</a:t>
            </a:r>
            <a:r>
              <a:rPr lang="tr-TR" dirty="0"/>
              <a:t>, ağır </a:t>
            </a:r>
            <a:r>
              <a:rPr lang="en-US" dirty="0" err="1"/>
              <a:t>komorbid</a:t>
            </a:r>
            <a:r>
              <a:rPr lang="en-US" dirty="0"/>
              <a:t> </a:t>
            </a:r>
            <a:r>
              <a:rPr lang="en-US" dirty="0" err="1"/>
              <a:t>hastalık</a:t>
            </a:r>
            <a:r>
              <a:rPr lang="tr-TR" dirty="0" err="1"/>
              <a:t>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5248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597E002-81F4-4365-9564-7EEE4415F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4617"/>
            <a:ext cx="10515600" cy="5732346"/>
          </a:xfrm>
        </p:spPr>
        <p:txBody>
          <a:bodyPr/>
          <a:lstStyle/>
          <a:p>
            <a:pPr marL="0" indent="0">
              <a:buNone/>
            </a:pPr>
            <a:r>
              <a:rPr lang="tr-TR" b="1" dirty="0">
                <a:solidFill>
                  <a:srgbClr val="0070C0"/>
                </a:solidFill>
              </a:rPr>
              <a:t>Hemodiyaliz – Ani Ölüm</a:t>
            </a:r>
          </a:p>
          <a:p>
            <a:endParaRPr lang="tr-TR" dirty="0"/>
          </a:p>
          <a:p>
            <a:r>
              <a:rPr lang="tr-TR" dirty="0"/>
              <a:t>Ölüm zamanı </a:t>
            </a:r>
          </a:p>
          <a:p>
            <a:pPr lvl="1"/>
            <a:r>
              <a:rPr lang="tr-TR" dirty="0"/>
              <a:t>Büyük bir kısmında uzun bekleme süresi olan diyalizden önce </a:t>
            </a:r>
          </a:p>
          <a:p>
            <a:pPr lvl="1"/>
            <a:r>
              <a:rPr lang="tr-TR" dirty="0"/>
              <a:t>Bir kısmında da diyalizin ilk saatlerinde, </a:t>
            </a:r>
            <a:r>
              <a:rPr lang="tr-TR" dirty="0">
                <a:solidFill>
                  <a:srgbClr val="FF0000"/>
                </a:solidFill>
              </a:rPr>
              <a:t>potasyumdaki ani düşme bundan sorumlu olabilir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02C3F2F-7132-4016-A57F-45E3840E9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27658"/>
            <a:ext cx="4520946" cy="3085725"/>
          </a:xfrm>
          <a:prstGeom prst="rect">
            <a:avLst/>
          </a:prstGeom>
        </p:spPr>
      </p:pic>
      <p:sp>
        <p:nvSpPr>
          <p:cNvPr id="5" name="5 Metin kutusu">
            <a:extLst>
              <a:ext uri="{FF2B5EF4-FFF2-40B4-BE49-F238E27FC236}">
                <a16:creationId xmlns:a16="http://schemas.microsoft.com/office/drawing/2014/main" id="{7214AECD-AD35-4760-8B40-65993B3FF3F5}"/>
              </a:ext>
            </a:extLst>
          </p:cNvPr>
          <p:cNvSpPr txBox="1"/>
          <p:nvPr/>
        </p:nvSpPr>
        <p:spPr>
          <a:xfrm>
            <a:off x="8268789" y="6348550"/>
            <a:ext cx="3853543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tr-TR" sz="2400" b="1" i="1" dirty="0" err="1"/>
              <a:t>Bleyer</a:t>
            </a:r>
            <a:r>
              <a:rPr lang="tr-TR" sz="2400" b="1" i="1" dirty="0"/>
              <a:t> AJ, KI, 2006</a:t>
            </a:r>
          </a:p>
        </p:txBody>
      </p:sp>
    </p:spTree>
    <p:extLst>
      <p:ext uri="{BB962C8B-B14F-4D97-AF65-F5344CB8AC3E}">
        <p14:creationId xmlns:p14="http://schemas.microsoft.com/office/powerpoint/2010/main" val="314818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14" y="147045"/>
            <a:ext cx="10515600" cy="102861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sz="3200" b="1" dirty="0" err="1">
                <a:solidFill>
                  <a:srgbClr val="0070C0"/>
                </a:solidFill>
              </a:rPr>
              <a:t>Diyalizat</a:t>
            </a:r>
            <a:r>
              <a:rPr lang="tr-TR" sz="3200" b="1" dirty="0">
                <a:solidFill>
                  <a:srgbClr val="0070C0"/>
                </a:solidFill>
              </a:rPr>
              <a:t> – Potasyum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74.219 </a:t>
            </a:r>
            <a:r>
              <a:rPr lang="en-US" b="1" dirty="0" err="1">
                <a:solidFill>
                  <a:srgbClr val="FF0000"/>
                </a:solidFill>
              </a:rPr>
              <a:t>hasta</a:t>
            </a:r>
            <a:r>
              <a:rPr lang="en-US" b="1" dirty="0">
                <a:solidFill>
                  <a:srgbClr val="FF0000"/>
                </a:solidFill>
              </a:rPr>
              <a:t>, </a:t>
            </a:r>
            <a:r>
              <a:rPr lang="en-US" dirty="0" err="1"/>
              <a:t>retrospektif</a:t>
            </a:r>
            <a:r>
              <a:rPr lang="en-US" dirty="0"/>
              <a:t> </a:t>
            </a:r>
            <a:r>
              <a:rPr lang="tr-TR" dirty="0"/>
              <a:t>değerlendirilmiş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379" y="1332410"/>
            <a:ext cx="4718957" cy="5200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etin kutusu"/>
          <p:cNvSpPr txBox="1"/>
          <p:nvPr/>
        </p:nvSpPr>
        <p:spPr>
          <a:xfrm>
            <a:off x="6178731" y="1358535"/>
            <a:ext cx="5721532" cy="18774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Prediyaliz</a:t>
            </a:r>
            <a:r>
              <a:rPr lang="en-US" sz="2800" b="1" dirty="0"/>
              <a:t> </a:t>
            </a:r>
            <a:r>
              <a:rPr lang="en-US" sz="2800" b="1" dirty="0" err="1"/>
              <a:t>plazma</a:t>
            </a:r>
            <a:r>
              <a:rPr lang="en-US" sz="2800" b="1" dirty="0"/>
              <a:t> K </a:t>
            </a:r>
            <a:r>
              <a:rPr lang="en-US" sz="2800" b="1" dirty="0" err="1"/>
              <a:t>düzeyi</a:t>
            </a:r>
            <a:r>
              <a:rPr lang="en-US" sz="2800" b="1" dirty="0"/>
              <a:t> &gt;5.5 </a:t>
            </a:r>
            <a:r>
              <a:rPr lang="en-US" b="1" dirty="0" err="1"/>
              <a:t>mmol</a:t>
            </a:r>
            <a:r>
              <a:rPr lang="en-US" b="1" dirty="0"/>
              <a:t>/L</a:t>
            </a:r>
            <a:endParaRPr lang="en-US" sz="2800" b="1" dirty="0"/>
          </a:p>
          <a:p>
            <a:pPr>
              <a:buFontTx/>
              <a:buChar char="-"/>
            </a:pPr>
            <a:r>
              <a:rPr lang="tr-TR" sz="2800" dirty="0"/>
              <a:t> h</a:t>
            </a:r>
            <a:r>
              <a:rPr lang="sv-SE" sz="2800" dirty="0"/>
              <a:t>em total</a:t>
            </a:r>
            <a:endParaRPr lang="tr-TR" sz="2800" dirty="0"/>
          </a:p>
          <a:p>
            <a:pPr>
              <a:buFontTx/>
              <a:buChar char="-"/>
            </a:pPr>
            <a:r>
              <a:rPr lang="tr-TR" sz="2800" dirty="0"/>
              <a:t> </a:t>
            </a:r>
            <a:r>
              <a:rPr lang="sv-SE" sz="2800" dirty="0"/>
              <a:t>hem kardiyovasküler</a:t>
            </a:r>
            <a:r>
              <a:rPr lang="tr-TR" sz="2800" dirty="0"/>
              <a:t> </a:t>
            </a:r>
          </a:p>
          <a:p>
            <a:pPr algn="r"/>
            <a:r>
              <a:rPr lang="en-US" sz="3200" b="1" dirty="0" err="1">
                <a:solidFill>
                  <a:srgbClr val="FF0000"/>
                </a:solidFill>
              </a:rPr>
              <a:t>mortalite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yüksek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6257110" y="3960113"/>
            <a:ext cx="5656216" cy="138499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 err="1"/>
              <a:t>Prediyaliz</a:t>
            </a:r>
            <a:r>
              <a:rPr lang="en-US" sz="2800" b="1" dirty="0"/>
              <a:t> K </a:t>
            </a:r>
            <a:r>
              <a:rPr lang="en-US" sz="2800" b="1" dirty="0" err="1"/>
              <a:t>düzeyi</a:t>
            </a:r>
            <a:r>
              <a:rPr lang="en-US" sz="2800" b="1" dirty="0"/>
              <a:t> &lt;4.0 </a:t>
            </a:r>
            <a:r>
              <a:rPr lang="en-US" sz="2800" b="1" dirty="0" err="1"/>
              <a:t>mmol</a:t>
            </a:r>
            <a:r>
              <a:rPr lang="en-US" sz="2800" b="1" dirty="0"/>
              <a:t>/L </a:t>
            </a:r>
            <a:r>
              <a:rPr lang="tr-TR" sz="2800" b="1" dirty="0"/>
              <a:t> </a:t>
            </a:r>
          </a:p>
          <a:p>
            <a:r>
              <a:rPr lang="en-US" sz="2800" dirty="0" err="1"/>
              <a:t>artmış</a:t>
            </a:r>
            <a:r>
              <a:rPr lang="en-US" sz="2800" dirty="0"/>
              <a:t> </a:t>
            </a:r>
            <a:r>
              <a:rPr lang="en-US" sz="2800" dirty="0" err="1"/>
              <a:t>mortalite</a:t>
            </a:r>
            <a:r>
              <a:rPr lang="en-US" sz="2800" dirty="0"/>
              <a:t> </a:t>
            </a:r>
            <a:r>
              <a:rPr lang="en-US" sz="2800" dirty="0" err="1"/>
              <a:t>riski</a:t>
            </a:r>
            <a:r>
              <a:rPr lang="en-US" sz="2800" dirty="0"/>
              <a:t> </a:t>
            </a:r>
            <a:r>
              <a:rPr lang="en-US" sz="2800" dirty="0" err="1"/>
              <a:t>diğer</a:t>
            </a:r>
            <a:r>
              <a:rPr lang="en-US" sz="2800" dirty="0"/>
              <a:t> </a:t>
            </a:r>
            <a:r>
              <a:rPr lang="en-US" sz="2800" dirty="0" err="1"/>
              <a:t>faktörlerle</a:t>
            </a:r>
            <a:r>
              <a:rPr lang="tr-TR" sz="2800" dirty="0"/>
              <a:t> </a:t>
            </a:r>
            <a:r>
              <a:rPr lang="en-US" sz="2800" dirty="0" err="1"/>
              <a:t>düzeltildiğinde</a:t>
            </a:r>
            <a:r>
              <a:rPr lang="en-US" sz="2800" dirty="0"/>
              <a:t> </a:t>
            </a:r>
            <a:r>
              <a:rPr lang="en-US" sz="2800" dirty="0" err="1"/>
              <a:t>kayboluyor</a:t>
            </a:r>
            <a:endParaRPr lang="en-US" sz="2800" dirty="0"/>
          </a:p>
        </p:txBody>
      </p:sp>
      <p:sp>
        <p:nvSpPr>
          <p:cNvPr id="6" name="5 Metin kutusu"/>
          <p:cNvSpPr txBox="1"/>
          <p:nvPr/>
        </p:nvSpPr>
        <p:spPr>
          <a:xfrm>
            <a:off x="8268789" y="6348550"/>
            <a:ext cx="3853543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400" b="1" i="1" dirty="0" err="1"/>
              <a:t>Kovesdy</a:t>
            </a:r>
            <a:r>
              <a:rPr lang="en-US" sz="2400" b="1" i="1" dirty="0"/>
              <a:t> CP</a:t>
            </a:r>
            <a:r>
              <a:rPr lang="tr-TR" sz="2400" b="1" i="1" dirty="0"/>
              <a:t>, JASN, 2007</a:t>
            </a:r>
          </a:p>
        </p:txBody>
      </p:sp>
    </p:spTree>
    <p:extLst>
      <p:ext uri="{BB962C8B-B14F-4D97-AF65-F5344CB8AC3E}">
        <p14:creationId xmlns:p14="http://schemas.microsoft.com/office/powerpoint/2010/main" val="384915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14" y="147045"/>
            <a:ext cx="10515600" cy="102861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sz="3200" b="1" dirty="0" err="1">
                <a:solidFill>
                  <a:srgbClr val="0070C0"/>
                </a:solidFill>
              </a:rPr>
              <a:t>Diyalizat</a:t>
            </a:r>
            <a:r>
              <a:rPr lang="tr-TR" sz="3200" b="1" dirty="0">
                <a:solidFill>
                  <a:srgbClr val="0070C0"/>
                </a:solidFill>
              </a:rPr>
              <a:t> – Potasyum</a:t>
            </a:r>
          </a:p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74.219 </a:t>
            </a:r>
            <a:r>
              <a:rPr lang="en-US" dirty="0" err="1">
                <a:solidFill>
                  <a:srgbClr val="FF0000"/>
                </a:solidFill>
              </a:rPr>
              <a:t>hasta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/>
              <a:t>retrospektif</a:t>
            </a:r>
            <a:r>
              <a:rPr lang="en-US" dirty="0"/>
              <a:t> </a:t>
            </a:r>
            <a:r>
              <a:rPr lang="tr-TR" dirty="0"/>
              <a:t>değerlendirilmiş</a:t>
            </a:r>
          </a:p>
        </p:txBody>
      </p:sp>
      <p:sp>
        <p:nvSpPr>
          <p:cNvPr id="4" name="3 Metin kutusu"/>
          <p:cNvSpPr txBox="1"/>
          <p:nvPr/>
        </p:nvSpPr>
        <p:spPr>
          <a:xfrm>
            <a:off x="6178731" y="1358535"/>
            <a:ext cx="5721532" cy="156966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Prediyaliz</a:t>
            </a:r>
            <a:r>
              <a:rPr lang="en-US" sz="2400" b="1" dirty="0"/>
              <a:t> </a:t>
            </a:r>
            <a:r>
              <a:rPr lang="en-US" sz="2400" b="1" dirty="0" err="1"/>
              <a:t>plazma</a:t>
            </a:r>
            <a:r>
              <a:rPr lang="en-US" sz="2400" b="1" dirty="0"/>
              <a:t> K </a:t>
            </a:r>
            <a:r>
              <a:rPr lang="en-US" sz="2400" b="1" dirty="0" err="1"/>
              <a:t>düzeyi</a:t>
            </a:r>
            <a:r>
              <a:rPr lang="en-US" sz="2400" b="1" dirty="0"/>
              <a:t> ≥ 5.0 </a:t>
            </a:r>
            <a:r>
              <a:rPr lang="en-US" sz="2400" b="1" dirty="0" err="1"/>
              <a:t>mmol</a:t>
            </a:r>
            <a:r>
              <a:rPr lang="en-US" sz="2400" b="1" dirty="0"/>
              <a:t>/L</a:t>
            </a:r>
          </a:p>
          <a:p>
            <a:pPr>
              <a:buFontTx/>
              <a:buChar char="-"/>
            </a:pPr>
            <a:r>
              <a:rPr lang="tr-TR" sz="2400" dirty="0"/>
              <a:t> </a:t>
            </a:r>
            <a:r>
              <a:rPr lang="sv-SE" sz="2400" u="sng" dirty="0"/>
              <a:t>hem ≥ 3.0 mmol/L </a:t>
            </a:r>
            <a:r>
              <a:rPr lang="sv-SE" sz="2400" dirty="0"/>
              <a:t>potasyumlu</a:t>
            </a:r>
            <a:endParaRPr lang="tr-TR" sz="2400" dirty="0"/>
          </a:p>
          <a:p>
            <a:pPr>
              <a:buFontTx/>
              <a:buChar char="-"/>
            </a:pPr>
            <a:r>
              <a:rPr lang="tr-TR" sz="2400" dirty="0"/>
              <a:t> </a:t>
            </a:r>
            <a:r>
              <a:rPr lang="sv-SE" sz="2400" u="sng" dirty="0"/>
              <a:t>hem</a:t>
            </a:r>
            <a:r>
              <a:rPr lang="tr-TR" sz="2400" u="sng" dirty="0"/>
              <a:t> </a:t>
            </a:r>
            <a:r>
              <a:rPr lang="en-US" sz="2400" u="sng" dirty="0"/>
              <a:t>de 1.0 mm </a:t>
            </a:r>
            <a:r>
              <a:rPr lang="en-US" sz="2400" dirty="0" err="1"/>
              <a:t>potasyumlu</a:t>
            </a:r>
            <a:r>
              <a:rPr lang="en-US" sz="2400" dirty="0"/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diyalizat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 err="1"/>
              <a:t>kullanımı</a:t>
            </a:r>
            <a:r>
              <a:rPr lang="tr-TR" sz="2400" dirty="0"/>
              <a:t> </a:t>
            </a:r>
            <a:r>
              <a:rPr lang="en-US" sz="2400" dirty="0" err="1"/>
              <a:t>mortaliteyi</a:t>
            </a:r>
            <a:r>
              <a:rPr lang="en-US" sz="2400" dirty="0"/>
              <a:t> </a:t>
            </a:r>
            <a:r>
              <a:rPr lang="en-US" sz="2400" dirty="0" err="1"/>
              <a:t>arttırıyor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6257110" y="3960113"/>
            <a:ext cx="5656216" cy="138499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 err="1"/>
              <a:t>Prediyaliz</a:t>
            </a:r>
            <a:r>
              <a:rPr lang="en-US" sz="2800" b="1" dirty="0"/>
              <a:t> K </a:t>
            </a:r>
            <a:r>
              <a:rPr lang="en-US" sz="2800" b="1" dirty="0" err="1"/>
              <a:t>düzeyi</a:t>
            </a:r>
            <a:r>
              <a:rPr lang="en-US" sz="2800" b="1" dirty="0"/>
              <a:t> &lt;5.0 </a:t>
            </a:r>
            <a:r>
              <a:rPr lang="en-US" sz="2800" b="1" dirty="0" err="1"/>
              <a:t>mmol</a:t>
            </a:r>
            <a:r>
              <a:rPr lang="en-US" sz="2800" b="1" dirty="0"/>
              <a:t>/L</a:t>
            </a:r>
            <a:endParaRPr lang="en-US" sz="2800" dirty="0"/>
          </a:p>
          <a:p>
            <a:r>
              <a:rPr lang="en-US" sz="2800" b="1" dirty="0" err="1">
                <a:solidFill>
                  <a:srgbClr val="FF0000"/>
                </a:solidFill>
              </a:rPr>
              <a:t>diyalizat</a:t>
            </a:r>
            <a:r>
              <a:rPr lang="en-US" sz="2800" dirty="0"/>
              <a:t> </a:t>
            </a:r>
            <a:r>
              <a:rPr lang="en-US" sz="2800" dirty="0" err="1"/>
              <a:t>potasyum</a:t>
            </a:r>
            <a:r>
              <a:rPr lang="en-US" sz="2800" dirty="0"/>
              <a:t> </a:t>
            </a:r>
            <a:r>
              <a:rPr lang="en-US" sz="2800" dirty="0" err="1"/>
              <a:t>düzeyi</a:t>
            </a:r>
            <a:r>
              <a:rPr lang="en-US" sz="2800" dirty="0"/>
              <a:t> </a:t>
            </a:r>
            <a:r>
              <a:rPr lang="en-US" sz="2800" dirty="0" err="1"/>
              <a:t>mortaliteye</a:t>
            </a:r>
            <a:r>
              <a:rPr lang="en-US" sz="2800" dirty="0"/>
              <a:t> </a:t>
            </a:r>
            <a:r>
              <a:rPr lang="en-US" sz="2800" dirty="0" err="1"/>
              <a:t>etkili</a:t>
            </a:r>
            <a:r>
              <a:rPr lang="tr-TR" sz="2800" dirty="0"/>
              <a:t> </a:t>
            </a:r>
            <a:r>
              <a:rPr lang="en-US" sz="2800" dirty="0" err="1"/>
              <a:t>değil</a:t>
            </a:r>
            <a:endParaRPr lang="en-US" sz="2800" dirty="0"/>
          </a:p>
        </p:txBody>
      </p:sp>
      <p:sp>
        <p:nvSpPr>
          <p:cNvPr id="6" name="5 Metin kutusu"/>
          <p:cNvSpPr txBox="1"/>
          <p:nvPr/>
        </p:nvSpPr>
        <p:spPr>
          <a:xfrm>
            <a:off x="8268789" y="6348550"/>
            <a:ext cx="3853543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400" b="1" i="1" dirty="0" err="1"/>
              <a:t>Kovesdy</a:t>
            </a:r>
            <a:r>
              <a:rPr lang="en-US" sz="2400" b="1" i="1" dirty="0"/>
              <a:t> CP</a:t>
            </a:r>
            <a:r>
              <a:rPr lang="tr-TR" sz="2400" b="1" i="1" dirty="0"/>
              <a:t>, JASN, 2007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1770" y="1169941"/>
            <a:ext cx="4621121" cy="538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Aşağı Ok"/>
          <p:cNvSpPr/>
          <p:nvPr/>
        </p:nvSpPr>
        <p:spPr>
          <a:xfrm>
            <a:off x="11273246" y="195944"/>
            <a:ext cx="522514" cy="112340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15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9297"/>
            <a:ext cx="10670177" cy="15380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3200" b="1" dirty="0" err="1">
                <a:solidFill>
                  <a:srgbClr val="0070C0"/>
                </a:solidFill>
              </a:rPr>
              <a:t>Diyalizat</a:t>
            </a:r>
            <a:r>
              <a:rPr lang="tr-TR" sz="3200" b="1" dirty="0">
                <a:solidFill>
                  <a:srgbClr val="0070C0"/>
                </a:solidFill>
              </a:rPr>
              <a:t>  Potasyum – Ani Ölüm</a:t>
            </a:r>
            <a:endParaRPr lang="tr-TR" sz="2000" b="1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tr-TR" dirty="0"/>
              <a:t>U</a:t>
            </a:r>
            <a:r>
              <a:rPr lang="en-US" dirty="0" err="1"/>
              <a:t>yumlu</a:t>
            </a:r>
            <a:r>
              <a:rPr lang="en-US" dirty="0"/>
              <a:t> 1632 HD </a:t>
            </a:r>
            <a:r>
              <a:rPr lang="en-US" dirty="0" err="1"/>
              <a:t>hastası</a:t>
            </a:r>
            <a:r>
              <a:rPr lang="tr-TR" dirty="0"/>
              <a:t>, </a:t>
            </a:r>
            <a:r>
              <a:rPr lang="en-US" dirty="0"/>
              <a:t>502 </a:t>
            </a:r>
            <a:r>
              <a:rPr lang="en-US" dirty="0" err="1"/>
              <a:t>ani</a:t>
            </a:r>
            <a:r>
              <a:rPr lang="en-US" dirty="0"/>
              <a:t> </a:t>
            </a:r>
            <a:r>
              <a:rPr lang="en-US" dirty="0" err="1"/>
              <a:t>ölüm</a:t>
            </a:r>
            <a:r>
              <a:rPr lang="en-US" dirty="0"/>
              <a:t> </a:t>
            </a:r>
            <a:r>
              <a:rPr lang="tr-TR" dirty="0"/>
              <a:t>gelişen hasta ile karşılaştırılmış </a:t>
            </a:r>
            <a:endParaRPr lang="en-US" dirty="0"/>
          </a:p>
        </p:txBody>
      </p:sp>
      <p:sp>
        <p:nvSpPr>
          <p:cNvPr id="4" name="3 Metin kutusu"/>
          <p:cNvSpPr txBox="1"/>
          <p:nvPr/>
        </p:nvSpPr>
        <p:spPr>
          <a:xfrm>
            <a:off x="8268789" y="6348550"/>
            <a:ext cx="3853543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400" b="1" i="1" dirty="0"/>
              <a:t>Pun PH, Kidney </a:t>
            </a:r>
            <a:r>
              <a:rPr lang="en-US" sz="2400" b="1" i="1" dirty="0" err="1"/>
              <a:t>Int</a:t>
            </a:r>
            <a:r>
              <a:rPr lang="en-US" sz="2400" b="1" i="1" dirty="0"/>
              <a:t> 2011</a:t>
            </a:r>
            <a:endParaRPr lang="tr-TR" sz="2400" b="1" i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3324" y="1451370"/>
            <a:ext cx="4611189" cy="401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6216" y="1398734"/>
            <a:ext cx="4572001" cy="403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Metin kutusu"/>
          <p:cNvSpPr txBox="1"/>
          <p:nvPr/>
        </p:nvSpPr>
        <p:spPr>
          <a:xfrm>
            <a:off x="940526" y="5551714"/>
            <a:ext cx="4167051" cy="7078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Hem </a:t>
            </a:r>
            <a:r>
              <a:rPr lang="en-US" sz="2000" b="1" dirty="0" err="1"/>
              <a:t>yüksek</a:t>
            </a:r>
            <a:r>
              <a:rPr lang="en-US" sz="2000" b="1" dirty="0"/>
              <a:t>, hem </a:t>
            </a:r>
            <a:r>
              <a:rPr lang="en-US" sz="2000" b="1" dirty="0" err="1"/>
              <a:t>düşük</a:t>
            </a:r>
            <a:r>
              <a:rPr lang="en-US" sz="2000" b="1" dirty="0"/>
              <a:t> serum K </a:t>
            </a:r>
            <a:r>
              <a:rPr lang="tr-TR" sz="2000" b="1" dirty="0"/>
              <a:t>olanlarda</a:t>
            </a:r>
            <a:r>
              <a:rPr lang="en-US" sz="2000" b="1" dirty="0"/>
              <a:t> </a:t>
            </a:r>
            <a:r>
              <a:rPr lang="en-US" sz="2000" b="1" dirty="0" err="1"/>
              <a:t>ani</a:t>
            </a:r>
            <a:r>
              <a:rPr lang="en-US" sz="2000" b="1" dirty="0"/>
              <a:t> </a:t>
            </a:r>
            <a:r>
              <a:rPr lang="en-US" sz="2000" b="1" dirty="0" err="1"/>
              <a:t>ölüm</a:t>
            </a:r>
            <a:r>
              <a:rPr lang="en-US" sz="2000" b="1" dirty="0"/>
              <a:t> </a:t>
            </a:r>
            <a:r>
              <a:rPr lang="en-US" sz="2000" b="1" dirty="0" err="1"/>
              <a:t>riski</a:t>
            </a:r>
            <a:r>
              <a:rPr lang="en-US" sz="2000" b="1" dirty="0"/>
              <a:t> </a:t>
            </a:r>
            <a:r>
              <a:rPr lang="en-US" sz="2000" b="1" dirty="0" err="1"/>
              <a:t>yüksek</a:t>
            </a:r>
            <a:endParaRPr lang="en-US" sz="2000" b="1" dirty="0"/>
          </a:p>
        </p:txBody>
      </p:sp>
      <p:sp>
        <p:nvSpPr>
          <p:cNvPr id="7" name="6 Metin kutusu"/>
          <p:cNvSpPr txBox="1"/>
          <p:nvPr/>
        </p:nvSpPr>
        <p:spPr>
          <a:xfrm>
            <a:off x="5891348" y="5525590"/>
            <a:ext cx="6300652" cy="7078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Diyalizat</a:t>
            </a:r>
            <a:r>
              <a:rPr lang="en-US" sz="2000" b="1" dirty="0"/>
              <a:t> K &lt; 2 </a:t>
            </a:r>
            <a:r>
              <a:rPr lang="en-US" sz="2000" b="1" dirty="0" err="1"/>
              <a:t>mmol</a:t>
            </a:r>
            <a:r>
              <a:rPr lang="en-US" sz="2000" b="1" dirty="0"/>
              <a:t>/L </a:t>
            </a:r>
            <a:r>
              <a:rPr lang="en-US" sz="2000" b="1" dirty="0" err="1"/>
              <a:t>kullanılanlarda</a:t>
            </a:r>
            <a:r>
              <a:rPr lang="en-US" sz="2000" b="1" dirty="0"/>
              <a:t>, </a:t>
            </a:r>
            <a:r>
              <a:rPr lang="en-US" sz="2000" b="1" dirty="0" err="1"/>
              <a:t>özellikle</a:t>
            </a:r>
            <a:r>
              <a:rPr lang="en-US" sz="2000" b="1" dirty="0"/>
              <a:t> </a:t>
            </a:r>
            <a:r>
              <a:rPr lang="en-US" sz="2000" b="1" dirty="0" err="1"/>
              <a:t>prediyaliz</a:t>
            </a:r>
            <a:r>
              <a:rPr lang="en-US" sz="2000" b="1" dirty="0"/>
              <a:t> serum K </a:t>
            </a:r>
            <a:r>
              <a:rPr lang="en-US" sz="2000" b="1" dirty="0" err="1"/>
              <a:t>düşük</a:t>
            </a:r>
            <a:r>
              <a:rPr lang="tr-TR" sz="2000" b="1" dirty="0"/>
              <a:t> </a:t>
            </a:r>
            <a:r>
              <a:rPr lang="en-US" sz="2000" b="1" dirty="0" err="1"/>
              <a:t>olanlarda</a:t>
            </a:r>
            <a:r>
              <a:rPr lang="en-US" sz="2000" b="1" dirty="0"/>
              <a:t> </a:t>
            </a:r>
            <a:r>
              <a:rPr lang="en-US" sz="2000" b="1" dirty="0" err="1"/>
              <a:t>ani</a:t>
            </a:r>
            <a:r>
              <a:rPr lang="en-US" sz="2000" b="1" dirty="0"/>
              <a:t> </a:t>
            </a:r>
            <a:r>
              <a:rPr lang="en-US" sz="2000" b="1" dirty="0" err="1"/>
              <a:t>ölüm</a:t>
            </a:r>
            <a:r>
              <a:rPr lang="en-US" sz="2000" b="1" dirty="0"/>
              <a:t> </a:t>
            </a:r>
            <a:r>
              <a:rPr lang="en-US" sz="2000" b="1" dirty="0" err="1"/>
              <a:t>riski</a:t>
            </a:r>
            <a:r>
              <a:rPr lang="en-US" sz="2000" b="1" dirty="0"/>
              <a:t> </a:t>
            </a:r>
            <a:r>
              <a:rPr lang="en-US" sz="2000" b="1" dirty="0" err="1"/>
              <a:t>yüksek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8168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9116"/>
            <a:ext cx="10515600" cy="5807847"/>
          </a:xfrm>
        </p:spPr>
        <p:txBody>
          <a:bodyPr/>
          <a:lstStyle/>
          <a:p>
            <a:pPr>
              <a:buNone/>
            </a:pPr>
            <a:r>
              <a:rPr lang="tr-TR" sz="3200" b="1" dirty="0" err="1">
                <a:solidFill>
                  <a:srgbClr val="0070C0"/>
                </a:solidFill>
              </a:rPr>
              <a:t>Diyalizat</a:t>
            </a:r>
            <a:r>
              <a:rPr lang="tr-TR" sz="3200" b="1" dirty="0">
                <a:solidFill>
                  <a:srgbClr val="0070C0"/>
                </a:solidFill>
              </a:rPr>
              <a:t>  Potasyum – Sonuç</a:t>
            </a:r>
          </a:p>
          <a:p>
            <a:pPr>
              <a:buNone/>
            </a:pPr>
            <a:endParaRPr lang="tr-TR" b="1" dirty="0">
              <a:solidFill>
                <a:srgbClr val="0000CC"/>
              </a:solidFill>
            </a:endParaRPr>
          </a:p>
          <a:p>
            <a:r>
              <a:rPr lang="en-US" dirty="0" err="1"/>
              <a:t>Diyalizat</a:t>
            </a:r>
            <a:r>
              <a:rPr lang="en-US" dirty="0"/>
              <a:t> K </a:t>
            </a:r>
            <a:r>
              <a:rPr lang="en-US" dirty="0" err="1"/>
              <a:t>düzeyi</a:t>
            </a:r>
            <a:r>
              <a:rPr lang="en-US" dirty="0"/>
              <a:t> 2 </a:t>
            </a:r>
            <a:r>
              <a:rPr lang="en-US" dirty="0" err="1"/>
              <a:t>mmol</a:t>
            </a:r>
            <a:r>
              <a:rPr lang="en-US" dirty="0"/>
              <a:t>/L </a:t>
            </a:r>
            <a:r>
              <a:rPr lang="en-US" dirty="0" err="1"/>
              <a:t>olmalıdır</a:t>
            </a:r>
            <a:endParaRPr lang="en-US" dirty="0"/>
          </a:p>
          <a:p>
            <a:r>
              <a:rPr lang="en-US" dirty="0"/>
              <a:t>2 </a:t>
            </a:r>
            <a:r>
              <a:rPr lang="en-US" dirty="0" err="1"/>
              <a:t>mmol</a:t>
            </a:r>
            <a:r>
              <a:rPr lang="en-US" dirty="0"/>
              <a:t>/</a:t>
            </a:r>
            <a:r>
              <a:rPr lang="en-US" dirty="0" err="1"/>
              <a:t>L’den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düşük</a:t>
            </a:r>
            <a:r>
              <a:rPr lang="en-US" dirty="0"/>
              <a:t> </a:t>
            </a:r>
            <a:r>
              <a:rPr lang="en-US" dirty="0" err="1"/>
              <a:t>konsantrasyonlar</a:t>
            </a:r>
            <a:r>
              <a:rPr lang="en-US" dirty="0"/>
              <a:t> </a:t>
            </a:r>
            <a:r>
              <a:rPr lang="en-US" dirty="0" err="1"/>
              <a:t>kullanılmamalıdır</a:t>
            </a:r>
            <a:endParaRPr lang="en-US" dirty="0"/>
          </a:p>
          <a:p>
            <a:r>
              <a:rPr lang="tr-TR" dirty="0" err="1"/>
              <a:t>H</a:t>
            </a:r>
            <a:r>
              <a:rPr lang="en-US" dirty="0" err="1" smtClean="0"/>
              <a:t>iperpotasemik</a:t>
            </a:r>
            <a:r>
              <a:rPr lang="en-US" dirty="0" smtClean="0"/>
              <a:t> </a:t>
            </a:r>
            <a:r>
              <a:rPr lang="en-US" dirty="0" err="1"/>
              <a:t>hastalar</a:t>
            </a:r>
            <a:endParaRPr lang="tr-TR" dirty="0"/>
          </a:p>
          <a:p>
            <a:pPr lvl="1"/>
            <a:r>
              <a:rPr lang="en-US" dirty="0" err="1"/>
              <a:t>diyaliz</a:t>
            </a:r>
            <a:r>
              <a:rPr lang="en-US" dirty="0"/>
              <a:t> </a:t>
            </a:r>
            <a:r>
              <a:rPr lang="en-US" dirty="0" err="1"/>
              <a:t>sıklık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/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süresini</a:t>
            </a:r>
            <a:r>
              <a:rPr lang="en-US" dirty="0"/>
              <a:t> </a:t>
            </a:r>
            <a:r>
              <a:rPr lang="en-US" dirty="0" err="1"/>
              <a:t>arttırmak</a:t>
            </a:r>
            <a:endParaRPr lang="tr-TR" dirty="0"/>
          </a:p>
          <a:p>
            <a:pPr lvl="1"/>
            <a:r>
              <a:rPr lang="en-US" dirty="0" err="1"/>
              <a:t>Diyet</a:t>
            </a:r>
            <a:r>
              <a:rPr lang="tr-TR" dirty="0" err="1"/>
              <a:t>te</a:t>
            </a:r>
            <a:r>
              <a:rPr lang="tr-TR" dirty="0"/>
              <a:t> potasyum </a:t>
            </a:r>
            <a:r>
              <a:rPr lang="en-US" dirty="0" err="1"/>
              <a:t>kısıtlaması</a:t>
            </a:r>
            <a:endParaRPr lang="tr-TR" dirty="0"/>
          </a:p>
          <a:p>
            <a:pPr lvl="1"/>
            <a:r>
              <a:rPr lang="tr-TR" dirty="0"/>
              <a:t>P</a:t>
            </a:r>
            <a:r>
              <a:rPr lang="en-US" dirty="0" err="1"/>
              <a:t>otasyum</a:t>
            </a:r>
            <a:r>
              <a:rPr lang="en-US" dirty="0"/>
              <a:t> </a:t>
            </a:r>
            <a:r>
              <a:rPr lang="en-US" dirty="0" err="1"/>
              <a:t>değiştirici</a:t>
            </a:r>
            <a:r>
              <a:rPr lang="en-US" dirty="0"/>
              <a:t> </a:t>
            </a:r>
            <a:r>
              <a:rPr lang="en-US" dirty="0" err="1"/>
              <a:t>reçine</a:t>
            </a:r>
            <a:endParaRPr lang="en-US" dirty="0"/>
          </a:p>
          <a:p>
            <a:r>
              <a:rPr lang="tr-TR" dirty="0"/>
              <a:t>Seçilmiş hastalarda </a:t>
            </a:r>
            <a:r>
              <a:rPr lang="en-US" dirty="0"/>
              <a:t>K </a:t>
            </a:r>
            <a:r>
              <a:rPr lang="en-US" dirty="0" err="1"/>
              <a:t>düzeyi</a:t>
            </a:r>
            <a:r>
              <a:rPr lang="en-US" dirty="0"/>
              <a:t> &gt; 2 </a:t>
            </a:r>
            <a:r>
              <a:rPr lang="en-US" dirty="0" err="1"/>
              <a:t>mmol</a:t>
            </a:r>
            <a:r>
              <a:rPr lang="en-US" dirty="0"/>
              <a:t>/L </a:t>
            </a:r>
            <a:r>
              <a:rPr lang="en-US" dirty="0" err="1"/>
              <a:t>diyalizat</a:t>
            </a:r>
            <a:r>
              <a:rPr lang="en-US" dirty="0"/>
              <a:t> </a:t>
            </a:r>
            <a:r>
              <a:rPr lang="en-US" dirty="0" err="1"/>
              <a:t>kullanımı</a:t>
            </a:r>
            <a:r>
              <a:rPr lang="en-US" dirty="0"/>
              <a:t> </a:t>
            </a:r>
            <a:r>
              <a:rPr lang="en-US" dirty="0" err="1"/>
              <a:t>düşünülebilir</a:t>
            </a:r>
            <a:r>
              <a:rPr lang="en-US" dirty="0"/>
              <a:t>, </a:t>
            </a:r>
            <a:r>
              <a:rPr lang="en-US" dirty="0" err="1"/>
              <a:t>ancak</a:t>
            </a:r>
            <a:r>
              <a:rPr lang="en-US" dirty="0"/>
              <a:t> </a:t>
            </a:r>
            <a:r>
              <a:rPr lang="tr-TR" dirty="0"/>
              <a:t>yeterli kanıt </a:t>
            </a:r>
            <a:r>
              <a:rPr lang="en-US" dirty="0"/>
              <a:t>yok</a:t>
            </a:r>
            <a:endParaRPr lang="tr-TR" dirty="0"/>
          </a:p>
          <a:p>
            <a:endParaRPr lang="tr-TR" dirty="0"/>
          </a:p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Pratik çözüm: </a:t>
            </a:r>
            <a:r>
              <a:rPr lang="tr-TR" b="1" dirty="0" err="1">
                <a:solidFill>
                  <a:srgbClr val="FF0000"/>
                </a:solidFill>
              </a:rPr>
              <a:t>Diyalizat</a:t>
            </a:r>
            <a:r>
              <a:rPr lang="tr-TR" b="1" dirty="0">
                <a:solidFill>
                  <a:srgbClr val="FF0000"/>
                </a:solidFill>
              </a:rPr>
              <a:t> K + </a:t>
            </a:r>
            <a:r>
              <a:rPr lang="tr-TR" b="1" dirty="0" err="1">
                <a:solidFill>
                  <a:srgbClr val="FF0000"/>
                </a:solidFill>
              </a:rPr>
              <a:t>Prediyaliz</a:t>
            </a:r>
            <a:r>
              <a:rPr lang="tr-TR" b="1" dirty="0">
                <a:solidFill>
                  <a:srgbClr val="FF0000"/>
                </a:solidFill>
              </a:rPr>
              <a:t> serum K=7 </a:t>
            </a:r>
          </a:p>
        </p:txBody>
      </p:sp>
    </p:spTree>
    <p:extLst>
      <p:ext uri="{BB962C8B-B14F-4D97-AF65-F5344CB8AC3E}">
        <p14:creationId xmlns:p14="http://schemas.microsoft.com/office/powerpoint/2010/main" val="384915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9116"/>
            <a:ext cx="10515600" cy="5807847"/>
          </a:xfrm>
        </p:spPr>
        <p:txBody>
          <a:bodyPr/>
          <a:lstStyle/>
          <a:p>
            <a:pPr marL="0" indent="0">
              <a:buNone/>
            </a:pPr>
            <a:r>
              <a:rPr lang="tr-TR" b="1" dirty="0" err="1">
                <a:solidFill>
                  <a:srgbClr val="0070C0"/>
                </a:solidFill>
              </a:rPr>
              <a:t>Diyalizat</a:t>
            </a:r>
            <a:r>
              <a:rPr lang="tr-TR" b="1" dirty="0">
                <a:solidFill>
                  <a:srgbClr val="0070C0"/>
                </a:solidFill>
              </a:rPr>
              <a:t> – Kalsiyum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dirty="0"/>
              <a:t>Hemodiyaliz hastalarında 2 açıdan önemli</a:t>
            </a:r>
          </a:p>
          <a:p>
            <a:r>
              <a:rPr lang="tr-TR" dirty="0" err="1"/>
              <a:t>Metabolik</a:t>
            </a:r>
            <a:r>
              <a:rPr lang="tr-TR" dirty="0"/>
              <a:t> kemik hastalığı</a:t>
            </a:r>
          </a:p>
          <a:p>
            <a:r>
              <a:rPr lang="tr-TR" dirty="0" err="1"/>
              <a:t>Hemodinamik</a:t>
            </a:r>
            <a:r>
              <a:rPr lang="tr-TR" dirty="0"/>
              <a:t> </a:t>
            </a:r>
            <a:r>
              <a:rPr lang="tr-TR" dirty="0" err="1"/>
              <a:t>instabilite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7089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9116"/>
            <a:ext cx="10515600" cy="5807847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tr-TR" sz="3000" b="1" dirty="0">
                <a:solidFill>
                  <a:srgbClr val="0070C0"/>
                </a:solidFill>
              </a:rPr>
              <a:t>Farklı </a:t>
            </a:r>
            <a:r>
              <a:rPr lang="tr-TR" sz="3000" b="1" dirty="0" err="1">
                <a:solidFill>
                  <a:srgbClr val="0070C0"/>
                </a:solidFill>
              </a:rPr>
              <a:t>diyalizat</a:t>
            </a:r>
            <a:r>
              <a:rPr lang="tr-TR" sz="3000" b="1" dirty="0">
                <a:solidFill>
                  <a:srgbClr val="0070C0"/>
                </a:solidFill>
              </a:rPr>
              <a:t> kalsiyum değerlerinin etkisi – PTH </a:t>
            </a:r>
          </a:p>
          <a:p>
            <a:pPr>
              <a:buNone/>
            </a:pPr>
            <a:endParaRPr lang="tr-TR" b="1" dirty="0">
              <a:solidFill>
                <a:srgbClr val="0000CC"/>
              </a:solidFill>
            </a:endParaRPr>
          </a:p>
          <a:p>
            <a:r>
              <a:rPr lang="en-US" dirty="0"/>
              <a:t>1 </a:t>
            </a:r>
            <a:r>
              <a:rPr lang="en-US" dirty="0" err="1"/>
              <a:t>yıl</a:t>
            </a:r>
            <a:r>
              <a:rPr lang="en-US" dirty="0"/>
              <a:t> </a:t>
            </a:r>
            <a:r>
              <a:rPr lang="en-US" dirty="0" err="1"/>
              <a:t>süresince</a:t>
            </a:r>
            <a:r>
              <a:rPr lang="en-US" dirty="0"/>
              <a:t> </a:t>
            </a:r>
            <a:r>
              <a:rPr lang="en-US" b="1" dirty="0"/>
              <a:t>1.25</a:t>
            </a:r>
            <a:r>
              <a:rPr lang="en-US" dirty="0"/>
              <a:t> </a:t>
            </a:r>
            <a:r>
              <a:rPr lang="en-US" dirty="0" err="1"/>
              <a:t>vs</a:t>
            </a:r>
            <a:r>
              <a:rPr lang="en-US" dirty="0"/>
              <a:t> </a:t>
            </a:r>
            <a:r>
              <a:rPr lang="en-US" b="1" dirty="0"/>
              <a:t>1.50</a:t>
            </a:r>
            <a:r>
              <a:rPr lang="en-US" dirty="0"/>
              <a:t> </a:t>
            </a:r>
            <a:r>
              <a:rPr lang="en-US" dirty="0" err="1"/>
              <a:t>mmol</a:t>
            </a:r>
            <a:r>
              <a:rPr lang="en-US" dirty="0"/>
              <a:t>/L Ca, </a:t>
            </a:r>
            <a:r>
              <a:rPr lang="en-US" dirty="0" err="1"/>
              <a:t>iyonize</a:t>
            </a:r>
            <a:r>
              <a:rPr lang="en-US" dirty="0"/>
              <a:t> Ca </a:t>
            </a:r>
            <a:r>
              <a:rPr lang="en-US" dirty="0" err="1"/>
              <a:t>ve</a:t>
            </a:r>
            <a:r>
              <a:rPr lang="en-US" dirty="0"/>
              <a:t> P </a:t>
            </a:r>
            <a:r>
              <a:rPr lang="en-US" dirty="0" err="1"/>
              <a:t>düzeyleri</a:t>
            </a:r>
            <a:r>
              <a:rPr lang="en-US" dirty="0"/>
              <a:t> </a:t>
            </a:r>
            <a:r>
              <a:rPr lang="en-US" dirty="0" err="1"/>
              <a:t>benzer</a:t>
            </a:r>
            <a:r>
              <a:rPr lang="en-US" dirty="0"/>
              <a:t>,</a:t>
            </a:r>
            <a:r>
              <a:rPr lang="tr-TR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yüksek</a:t>
            </a:r>
            <a:r>
              <a:rPr lang="en-US" dirty="0"/>
              <a:t> </a:t>
            </a:r>
            <a:r>
              <a:rPr lang="en-US" dirty="0" err="1"/>
              <a:t>doz</a:t>
            </a:r>
            <a:r>
              <a:rPr lang="en-US" dirty="0"/>
              <a:t> CaCO3/</a:t>
            </a:r>
            <a:r>
              <a:rPr lang="en-US" dirty="0" err="1"/>
              <a:t>vit</a:t>
            </a:r>
            <a:r>
              <a:rPr lang="en-US" dirty="0"/>
              <a:t> D </a:t>
            </a:r>
            <a:r>
              <a:rPr lang="en-US" dirty="0" err="1"/>
              <a:t>kullanımı</a:t>
            </a:r>
            <a:r>
              <a:rPr lang="en-US" dirty="0"/>
              <a:t>, 1.25 Ca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artan</a:t>
            </a:r>
            <a:r>
              <a:rPr lang="en-US" dirty="0"/>
              <a:t> PTH </a:t>
            </a:r>
            <a:r>
              <a:rPr lang="en-US" dirty="0" err="1"/>
              <a:t>düzeyleri</a:t>
            </a:r>
            <a:r>
              <a:rPr lang="tr-TR" dirty="0"/>
              <a:t> </a:t>
            </a:r>
          </a:p>
          <a:p>
            <a:r>
              <a:rPr lang="en-US" b="1" i="1" dirty="0"/>
              <a:t>1.25 </a:t>
            </a:r>
            <a:r>
              <a:rPr lang="en-US" b="1" i="1" dirty="0" err="1"/>
              <a:t>mmol</a:t>
            </a:r>
            <a:r>
              <a:rPr lang="en-US" b="1" i="1" dirty="0"/>
              <a:t>/L </a:t>
            </a:r>
            <a:r>
              <a:rPr lang="en-US" b="1" i="1" dirty="0" err="1"/>
              <a:t>ile</a:t>
            </a:r>
            <a:r>
              <a:rPr lang="en-US" b="1" i="1" dirty="0"/>
              <a:t> </a:t>
            </a:r>
            <a:r>
              <a:rPr lang="en-US" b="1" i="1" dirty="0" err="1"/>
              <a:t>uzun</a:t>
            </a:r>
            <a:r>
              <a:rPr lang="en-US" b="1" i="1" dirty="0"/>
              <a:t> </a:t>
            </a:r>
            <a:r>
              <a:rPr lang="en-US" b="1" i="1" dirty="0" err="1"/>
              <a:t>dönemde</a:t>
            </a:r>
            <a:r>
              <a:rPr lang="en-US" b="1" i="1" dirty="0"/>
              <a:t> </a:t>
            </a:r>
            <a:r>
              <a:rPr lang="en-US" b="1" i="1" dirty="0" err="1"/>
              <a:t>sekonder</a:t>
            </a:r>
            <a:r>
              <a:rPr lang="en-US" b="1" i="1" dirty="0"/>
              <a:t> </a:t>
            </a:r>
            <a:r>
              <a:rPr lang="en-US" b="1" i="1" dirty="0" err="1"/>
              <a:t>hiperparatiroidide</a:t>
            </a:r>
            <a:r>
              <a:rPr lang="en-US" b="1" i="1" dirty="0"/>
              <a:t> </a:t>
            </a:r>
            <a:r>
              <a:rPr lang="en-US" b="1" i="1" dirty="0" err="1"/>
              <a:t>kötüleşme</a:t>
            </a:r>
            <a:endParaRPr lang="en-US" b="1" i="1" dirty="0"/>
          </a:p>
          <a:p>
            <a:pPr marL="0" indent="0" algn="r">
              <a:buNone/>
            </a:pPr>
            <a:r>
              <a:rPr lang="fr-FR" dirty="0">
                <a:solidFill>
                  <a:srgbClr val="FF0000"/>
                </a:solidFill>
              </a:rPr>
              <a:t>Argiles A et al. </a:t>
            </a:r>
            <a:r>
              <a:rPr lang="fr-FR" dirty="0" err="1">
                <a:solidFill>
                  <a:srgbClr val="FF0000"/>
                </a:solidFill>
              </a:rPr>
              <a:t>Kidney</a:t>
            </a:r>
            <a:r>
              <a:rPr lang="fr-FR" dirty="0">
                <a:solidFill>
                  <a:srgbClr val="FF0000"/>
                </a:solidFill>
              </a:rPr>
              <a:t> Int </a:t>
            </a:r>
            <a:r>
              <a:rPr lang="fr-FR" sz="3500" dirty="0">
                <a:solidFill>
                  <a:srgbClr val="FF0000"/>
                </a:solidFill>
              </a:rPr>
              <a:t>1993</a:t>
            </a:r>
            <a:endParaRPr lang="tr-TR" sz="3500" dirty="0">
              <a:solidFill>
                <a:srgbClr val="FF0000"/>
              </a:solidFill>
            </a:endParaRPr>
          </a:p>
          <a:p>
            <a:endParaRPr lang="tr-TR" dirty="0"/>
          </a:p>
          <a:p>
            <a:r>
              <a:rPr lang="en-US" dirty="0"/>
              <a:t>1 </a:t>
            </a:r>
            <a:r>
              <a:rPr lang="en-US" dirty="0" err="1"/>
              <a:t>yıl</a:t>
            </a:r>
            <a:r>
              <a:rPr lang="en-US" dirty="0"/>
              <a:t> </a:t>
            </a:r>
            <a:r>
              <a:rPr lang="en-US" dirty="0" err="1"/>
              <a:t>izlem</a:t>
            </a:r>
            <a:r>
              <a:rPr lang="en-US" dirty="0"/>
              <a:t>, </a:t>
            </a:r>
            <a:r>
              <a:rPr lang="en-US" dirty="0" err="1"/>
              <a:t>diyalizat</a:t>
            </a:r>
            <a:r>
              <a:rPr lang="en-US" dirty="0"/>
              <a:t> Ca </a:t>
            </a:r>
            <a:r>
              <a:rPr lang="en-US" b="1" dirty="0">
                <a:solidFill>
                  <a:srgbClr val="FF0000"/>
                </a:solidFill>
              </a:rPr>
              <a:t>1.75</a:t>
            </a:r>
            <a:r>
              <a:rPr lang="en-US" dirty="0"/>
              <a:t> </a:t>
            </a:r>
            <a:r>
              <a:rPr lang="en-US" dirty="0" err="1"/>
              <a:t>mmol</a:t>
            </a:r>
            <a:r>
              <a:rPr lang="en-US" dirty="0"/>
              <a:t>/</a:t>
            </a:r>
            <a:r>
              <a:rPr lang="en-US" dirty="0" err="1"/>
              <a:t>L’den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1.25</a:t>
            </a:r>
            <a:r>
              <a:rPr lang="en-US" dirty="0"/>
              <a:t> </a:t>
            </a:r>
            <a:r>
              <a:rPr lang="en-US" dirty="0" err="1"/>
              <a:t>mmol</a:t>
            </a:r>
            <a:r>
              <a:rPr lang="en-US" dirty="0"/>
              <a:t>/</a:t>
            </a:r>
            <a:r>
              <a:rPr lang="en-US" dirty="0" err="1"/>
              <a:t>L’ye</a:t>
            </a:r>
            <a:r>
              <a:rPr lang="tr-TR" dirty="0"/>
              <a:t> </a:t>
            </a:r>
            <a:r>
              <a:rPr lang="en-US" dirty="0" err="1"/>
              <a:t>azaltılıyor</a:t>
            </a:r>
            <a:endParaRPr lang="en-US" dirty="0"/>
          </a:p>
          <a:p>
            <a:r>
              <a:rPr lang="en-US" dirty="0"/>
              <a:t>CaCO3 (3-6 </a:t>
            </a:r>
            <a:r>
              <a:rPr lang="en-US" dirty="0" err="1"/>
              <a:t>gr</a:t>
            </a:r>
            <a:r>
              <a:rPr lang="en-US" dirty="0"/>
              <a:t>/</a:t>
            </a:r>
            <a:r>
              <a:rPr lang="en-US" dirty="0" err="1"/>
              <a:t>gün</a:t>
            </a:r>
            <a:r>
              <a:rPr lang="en-US" dirty="0"/>
              <a:t>); oral </a:t>
            </a:r>
            <a:r>
              <a:rPr lang="en-US" dirty="0" err="1"/>
              <a:t>kalsitriol</a:t>
            </a:r>
            <a:r>
              <a:rPr lang="en-US" dirty="0"/>
              <a:t> 20/35; Ca </a:t>
            </a:r>
            <a:r>
              <a:rPr lang="en-US" dirty="0" err="1"/>
              <a:t>ve</a:t>
            </a:r>
            <a:r>
              <a:rPr lang="en-US" dirty="0"/>
              <a:t> P </a:t>
            </a:r>
            <a:r>
              <a:rPr lang="en-US" dirty="0" err="1"/>
              <a:t>düzeylerinde</a:t>
            </a:r>
            <a:r>
              <a:rPr lang="en-US" dirty="0"/>
              <a:t> </a:t>
            </a:r>
            <a:r>
              <a:rPr lang="en-US" dirty="0" err="1"/>
              <a:t>değişiklik</a:t>
            </a:r>
            <a:r>
              <a:rPr lang="en-US" dirty="0"/>
              <a:t> </a:t>
            </a:r>
            <a:r>
              <a:rPr lang="en-US" dirty="0" err="1"/>
              <a:t>yok</a:t>
            </a:r>
            <a:r>
              <a:rPr lang="en-US" dirty="0"/>
              <a:t>, 1</a:t>
            </a:r>
            <a:r>
              <a:rPr lang="tr-TR" dirty="0"/>
              <a:t> </a:t>
            </a:r>
            <a:r>
              <a:rPr lang="en-US" dirty="0" err="1"/>
              <a:t>yıl</a:t>
            </a:r>
            <a:r>
              <a:rPr lang="en-US" dirty="0"/>
              <a:t> </a:t>
            </a:r>
            <a:r>
              <a:rPr lang="en-US" dirty="0" err="1"/>
              <a:t>içinde</a:t>
            </a:r>
            <a:r>
              <a:rPr lang="en-US" dirty="0"/>
              <a:t> PTH </a:t>
            </a:r>
            <a:r>
              <a:rPr lang="en-US" dirty="0" err="1"/>
              <a:t>ve</a:t>
            </a:r>
            <a:r>
              <a:rPr lang="en-US" dirty="0"/>
              <a:t> ALP </a:t>
            </a:r>
            <a:r>
              <a:rPr lang="en-US" dirty="0" err="1"/>
              <a:t>düzeylerinde</a:t>
            </a:r>
            <a:r>
              <a:rPr lang="en-US" dirty="0"/>
              <a:t> </a:t>
            </a:r>
            <a:r>
              <a:rPr lang="en-US" dirty="0" err="1"/>
              <a:t>artış</a:t>
            </a:r>
            <a:endParaRPr lang="tr-TR" dirty="0"/>
          </a:p>
          <a:p>
            <a:r>
              <a:rPr lang="en-US" b="1" i="1" dirty="0"/>
              <a:t>1.25 </a:t>
            </a:r>
            <a:r>
              <a:rPr lang="en-US" b="1" i="1" dirty="0" err="1"/>
              <a:t>mmol</a:t>
            </a:r>
            <a:r>
              <a:rPr lang="en-US" b="1" i="1" dirty="0"/>
              <a:t> </a:t>
            </a:r>
            <a:r>
              <a:rPr lang="en-US" b="1" i="1" dirty="0" err="1"/>
              <a:t>ile</a:t>
            </a:r>
            <a:r>
              <a:rPr lang="en-US" b="1" i="1" dirty="0"/>
              <a:t> </a:t>
            </a:r>
            <a:r>
              <a:rPr lang="en-US" b="1" i="1" dirty="0" err="1"/>
              <a:t>hiperparatiroidide</a:t>
            </a:r>
            <a:r>
              <a:rPr lang="en-US" b="1" i="1" dirty="0"/>
              <a:t> </a:t>
            </a:r>
            <a:r>
              <a:rPr lang="en-US" b="1" i="1" dirty="0" err="1"/>
              <a:t>artış</a:t>
            </a:r>
            <a:endParaRPr lang="tr-TR" b="1" i="1" dirty="0"/>
          </a:p>
          <a:p>
            <a:pPr marL="0" indent="0" algn="r">
              <a:buNone/>
            </a:pPr>
            <a:r>
              <a:rPr lang="pt-BR" dirty="0">
                <a:solidFill>
                  <a:srgbClr val="FF0000"/>
                </a:solidFill>
              </a:rPr>
              <a:t>Fernandez E et al. J Am Soc Nephrol </a:t>
            </a:r>
            <a:r>
              <a:rPr lang="pt-BR" sz="3900" dirty="0">
                <a:solidFill>
                  <a:srgbClr val="FF0000"/>
                </a:solidFill>
              </a:rPr>
              <a:t>1995</a:t>
            </a:r>
            <a:endParaRPr lang="tr-TR" sz="3900" dirty="0">
              <a:solidFill>
                <a:srgbClr val="FF0000"/>
              </a:solidFill>
            </a:endParaRPr>
          </a:p>
        </p:txBody>
      </p:sp>
      <p:sp>
        <p:nvSpPr>
          <p:cNvPr id="2" name="Sağ Ok 1"/>
          <p:cNvSpPr/>
          <p:nvPr/>
        </p:nvSpPr>
        <p:spPr>
          <a:xfrm>
            <a:off x="0" y="2233061"/>
            <a:ext cx="838200" cy="32725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089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9116"/>
            <a:ext cx="10515600" cy="58078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>
                <a:solidFill>
                  <a:srgbClr val="0070C0"/>
                </a:solidFill>
              </a:rPr>
              <a:t>Serum kalsiyum – </a:t>
            </a:r>
            <a:r>
              <a:rPr lang="tr-TR" b="1" dirty="0" err="1">
                <a:solidFill>
                  <a:srgbClr val="0070C0"/>
                </a:solidFill>
              </a:rPr>
              <a:t>Mortalite</a:t>
            </a:r>
            <a:r>
              <a:rPr lang="tr-TR" b="1" dirty="0">
                <a:solidFill>
                  <a:srgbClr val="0070C0"/>
                </a:solidFill>
              </a:rPr>
              <a:t> </a:t>
            </a:r>
          </a:p>
          <a:p>
            <a:pPr>
              <a:buNone/>
            </a:pPr>
            <a:endParaRPr lang="tr-TR" sz="1000" b="1" dirty="0">
              <a:solidFill>
                <a:srgbClr val="0000CC"/>
              </a:solidFill>
            </a:endParaRPr>
          </a:p>
          <a:p>
            <a:r>
              <a:rPr lang="en-US" dirty="0"/>
              <a:t>40.538 HD </a:t>
            </a:r>
            <a:r>
              <a:rPr lang="en-US" dirty="0" err="1"/>
              <a:t>hastası</a:t>
            </a:r>
            <a:endParaRPr lang="tr-TR" dirty="0"/>
          </a:p>
          <a:p>
            <a:r>
              <a:rPr lang="en-US" b="1" dirty="0" err="1"/>
              <a:t>Yüksek</a:t>
            </a:r>
            <a:r>
              <a:rPr lang="en-US" b="1" dirty="0"/>
              <a:t> serum Ca </a:t>
            </a:r>
            <a:r>
              <a:rPr lang="en-US" b="1" dirty="0" err="1"/>
              <a:t>düzeyleri</a:t>
            </a:r>
            <a:r>
              <a:rPr lang="en-US" b="1" dirty="0"/>
              <a:t> </a:t>
            </a:r>
            <a:endParaRPr lang="tr-TR" b="1" dirty="0"/>
          </a:p>
          <a:p>
            <a:pPr lvl="1"/>
            <a:r>
              <a:rPr lang="en-US" b="1" dirty="0" err="1"/>
              <a:t>artmış</a:t>
            </a:r>
            <a:r>
              <a:rPr lang="en-US" b="1" dirty="0"/>
              <a:t> </a:t>
            </a:r>
            <a:r>
              <a:rPr lang="en-US" b="1" dirty="0" err="1"/>
              <a:t>mortalite</a:t>
            </a:r>
            <a:endParaRPr lang="tr-TR" b="1" dirty="0"/>
          </a:p>
          <a:p>
            <a:pPr lvl="1"/>
            <a:r>
              <a:rPr lang="tr-TR" dirty="0"/>
              <a:t>Yüksek </a:t>
            </a:r>
            <a:r>
              <a:rPr lang="en-US" dirty="0"/>
              <a:t>serum P</a:t>
            </a:r>
            <a:r>
              <a:rPr lang="tr-TR" dirty="0"/>
              <a:t> </a:t>
            </a:r>
            <a:r>
              <a:rPr lang="en-US" dirty="0" err="1"/>
              <a:t>düzeyi</a:t>
            </a:r>
            <a:r>
              <a:rPr lang="en-US" dirty="0"/>
              <a:t> &gt;5.5 mg/dl </a:t>
            </a:r>
            <a:endParaRPr lang="tr-TR" dirty="0"/>
          </a:p>
          <a:p>
            <a:pPr lvl="1"/>
            <a:r>
              <a:rPr lang="tr-TR" dirty="0"/>
              <a:t>Yüksek </a:t>
            </a:r>
            <a:r>
              <a:rPr lang="en-US" dirty="0"/>
              <a:t>PTH </a:t>
            </a:r>
            <a:r>
              <a:rPr lang="en-US" dirty="0" err="1"/>
              <a:t>düzeyi</a:t>
            </a:r>
            <a:r>
              <a:rPr lang="en-US" dirty="0"/>
              <a:t> ≥600 pg/ml</a:t>
            </a:r>
            <a:r>
              <a:rPr lang="tr-TR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ilişkili</a:t>
            </a:r>
            <a:endParaRPr lang="tr-TR" dirty="0"/>
          </a:p>
          <a:p>
            <a:pPr lvl="1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57825" y="3556371"/>
            <a:ext cx="589597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D2F256E9-8CF8-471C-AA04-07B9558DD462}"/>
              </a:ext>
            </a:extLst>
          </p:cNvPr>
          <p:cNvSpPr/>
          <p:nvPr/>
        </p:nvSpPr>
        <p:spPr>
          <a:xfrm>
            <a:off x="9741083" y="6288829"/>
            <a:ext cx="2264531" cy="400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i="1" dirty="0"/>
              <a:t>Block G</a:t>
            </a:r>
            <a:r>
              <a:rPr lang="tr-TR" sz="2000" b="1" i="1" dirty="0"/>
              <a:t>, JASN, </a:t>
            </a:r>
            <a:r>
              <a:rPr lang="en-US" sz="2000" b="1" i="1" dirty="0"/>
              <a:t>2004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377089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327" y="369116"/>
            <a:ext cx="10813473" cy="58078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>
                <a:solidFill>
                  <a:srgbClr val="0070C0"/>
                </a:solidFill>
              </a:rPr>
              <a:t>Farklı </a:t>
            </a:r>
            <a:r>
              <a:rPr lang="tr-TR" b="1" dirty="0" err="1">
                <a:solidFill>
                  <a:srgbClr val="0070C0"/>
                </a:solidFill>
              </a:rPr>
              <a:t>diyalizat</a:t>
            </a:r>
            <a:r>
              <a:rPr lang="tr-TR" b="1" dirty="0">
                <a:solidFill>
                  <a:srgbClr val="0070C0"/>
                </a:solidFill>
              </a:rPr>
              <a:t> kalsiyum değerlerinin etkisi – </a:t>
            </a:r>
            <a:r>
              <a:rPr lang="tr-TR" b="1" dirty="0" err="1">
                <a:solidFill>
                  <a:srgbClr val="0070C0"/>
                </a:solidFill>
              </a:rPr>
              <a:t>Mortalite</a:t>
            </a:r>
            <a:endParaRPr lang="tr-TR" b="1" dirty="0">
              <a:solidFill>
                <a:srgbClr val="0070C0"/>
              </a:solidFill>
            </a:endParaRPr>
          </a:p>
          <a:p>
            <a:pPr>
              <a:buNone/>
            </a:pPr>
            <a:endParaRPr lang="tr-TR" b="1" dirty="0">
              <a:solidFill>
                <a:srgbClr val="0000CC"/>
              </a:solidFill>
            </a:endParaRPr>
          </a:p>
          <a:p>
            <a:r>
              <a:rPr lang="nn-NO" dirty="0"/>
              <a:t>Yüksek diyalizat Ca ile artmış mortalite riski</a:t>
            </a:r>
            <a:endParaRPr lang="tr-TR" dirty="0"/>
          </a:p>
          <a:p>
            <a:pPr marL="0" indent="0" algn="r">
              <a:buNone/>
            </a:pPr>
            <a:r>
              <a:rPr lang="en-US" sz="2400" dirty="0">
                <a:solidFill>
                  <a:srgbClr val="FF0000"/>
                </a:solidFill>
              </a:rPr>
              <a:t>Young EW</a:t>
            </a:r>
            <a:r>
              <a:rPr lang="tr-TR" sz="2400" dirty="0">
                <a:solidFill>
                  <a:srgbClr val="FF0000"/>
                </a:solidFill>
              </a:rPr>
              <a:t>, </a:t>
            </a:r>
            <a:r>
              <a:rPr lang="en-US" sz="2400" dirty="0">
                <a:solidFill>
                  <a:srgbClr val="FF0000"/>
                </a:solidFill>
              </a:rPr>
              <a:t>Kidney </a:t>
            </a:r>
            <a:r>
              <a:rPr lang="en-US" sz="2400" dirty="0" err="1">
                <a:solidFill>
                  <a:srgbClr val="FF0000"/>
                </a:solidFill>
              </a:rPr>
              <a:t>Int</a:t>
            </a:r>
            <a:r>
              <a:rPr lang="en-US" sz="2400" dirty="0">
                <a:solidFill>
                  <a:srgbClr val="FF0000"/>
                </a:solidFill>
              </a:rPr>
              <a:t> 2005</a:t>
            </a:r>
            <a:endParaRPr lang="tr-TR" sz="2400" dirty="0">
              <a:solidFill>
                <a:srgbClr val="FF0000"/>
              </a:solidFill>
            </a:endParaRPr>
          </a:p>
          <a:p>
            <a:pPr algn="r"/>
            <a:r>
              <a:rPr lang="en-US" b="1" dirty="0"/>
              <a:t>1.75 </a:t>
            </a:r>
            <a:r>
              <a:rPr lang="en-US" b="1" dirty="0" err="1"/>
              <a:t>mmol</a:t>
            </a:r>
            <a:r>
              <a:rPr lang="en-US" b="1" dirty="0"/>
              <a:t>/L </a:t>
            </a:r>
            <a:r>
              <a:rPr lang="en-US" b="1" dirty="0" err="1"/>
              <a:t>diyalizat</a:t>
            </a:r>
            <a:r>
              <a:rPr lang="en-US" b="1" dirty="0"/>
              <a:t> Ca PTH </a:t>
            </a:r>
            <a:r>
              <a:rPr lang="en-US" b="1" dirty="0" err="1"/>
              <a:t>azalması</a:t>
            </a:r>
            <a:r>
              <a:rPr lang="en-US" b="1" dirty="0"/>
              <a:t> </a:t>
            </a:r>
            <a:r>
              <a:rPr lang="en-US" b="1" dirty="0" err="1"/>
              <a:t>ve</a:t>
            </a:r>
            <a:r>
              <a:rPr lang="en-US" b="1" dirty="0"/>
              <a:t> </a:t>
            </a:r>
            <a:r>
              <a:rPr lang="en-US" b="1" dirty="0" err="1"/>
              <a:t>artmış</a:t>
            </a:r>
            <a:r>
              <a:rPr lang="en-US" b="1" dirty="0"/>
              <a:t> KV </a:t>
            </a:r>
            <a:r>
              <a:rPr lang="en-US" b="1" dirty="0" err="1"/>
              <a:t>mortalite</a:t>
            </a:r>
            <a:r>
              <a:rPr lang="en-US" b="1" dirty="0"/>
              <a:t> </a:t>
            </a:r>
            <a:r>
              <a:rPr lang="en-US" b="1" dirty="0" err="1"/>
              <a:t>ile</a:t>
            </a:r>
            <a:r>
              <a:rPr lang="en-US" b="1" dirty="0"/>
              <a:t> </a:t>
            </a:r>
            <a:r>
              <a:rPr lang="en-US" b="1" dirty="0" err="1"/>
              <a:t>ilişkili</a:t>
            </a:r>
            <a:r>
              <a:rPr lang="tr-TR" b="1" dirty="0"/>
              <a:t> </a:t>
            </a:r>
            <a:r>
              <a:rPr lang="da-DK" sz="2400" dirty="0">
                <a:solidFill>
                  <a:srgbClr val="FF0000"/>
                </a:solidFill>
              </a:rPr>
              <a:t>Merle E</a:t>
            </a:r>
            <a:r>
              <a:rPr lang="tr-TR" sz="2400" dirty="0">
                <a:solidFill>
                  <a:srgbClr val="FF0000"/>
                </a:solidFill>
              </a:rPr>
              <a:t>, </a:t>
            </a:r>
            <a:r>
              <a:rPr lang="da-DK" sz="2400" dirty="0">
                <a:solidFill>
                  <a:srgbClr val="FF0000"/>
                </a:solidFill>
              </a:rPr>
              <a:t>Kidney Int 2016</a:t>
            </a:r>
            <a:endParaRPr lang="tr-TR" dirty="0">
              <a:solidFill>
                <a:srgbClr val="FF0000"/>
              </a:solidFill>
            </a:endParaRPr>
          </a:p>
          <a:p>
            <a:r>
              <a:rPr lang="tr-TR" b="1" dirty="0"/>
              <a:t>&lt;1.25 </a:t>
            </a:r>
            <a:r>
              <a:rPr lang="tr-TR" b="1" dirty="0" err="1"/>
              <a:t>mmol</a:t>
            </a:r>
            <a:r>
              <a:rPr lang="tr-TR" b="1" dirty="0"/>
              <a:t>/L </a:t>
            </a:r>
            <a:r>
              <a:rPr lang="tr-TR" b="1" dirty="0" err="1"/>
              <a:t>diyalizat</a:t>
            </a:r>
            <a:r>
              <a:rPr lang="tr-TR" b="1" dirty="0"/>
              <a:t> </a:t>
            </a:r>
            <a:r>
              <a:rPr lang="tr-TR" b="1" dirty="0" err="1"/>
              <a:t>Ca</a:t>
            </a:r>
            <a:r>
              <a:rPr lang="tr-TR" b="1" dirty="0"/>
              <a:t> kullanımı ile 2 kat artmış ani ölüm riski</a:t>
            </a:r>
          </a:p>
          <a:p>
            <a:pPr marL="0" indent="0" algn="r">
              <a:buNone/>
            </a:pPr>
            <a:r>
              <a:rPr lang="tr-TR" sz="2400" i="1" dirty="0" err="1">
                <a:solidFill>
                  <a:srgbClr val="FF0000"/>
                </a:solidFill>
              </a:rPr>
              <a:t>Pun</a:t>
            </a:r>
            <a:r>
              <a:rPr lang="tr-TR" sz="2400" i="1" dirty="0">
                <a:solidFill>
                  <a:srgbClr val="FF0000"/>
                </a:solidFill>
              </a:rPr>
              <a:t> PH, JASN, 2013</a:t>
            </a:r>
          </a:p>
          <a:p>
            <a:pPr algn="r"/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89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9116"/>
            <a:ext cx="10515600" cy="58078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3000" b="1" dirty="0" err="1">
                <a:solidFill>
                  <a:srgbClr val="0070C0"/>
                </a:solidFill>
              </a:rPr>
              <a:t>Diyalizat</a:t>
            </a:r>
            <a:r>
              <a:rPr lang="tr-TR" sz="3000" b="1" dirty="0">
                <a:solidFill>
                  <a:srgbClr val="0070C0"/>
                </a:solidFill>
              </a:rPr>
              <a:t> kalsiyum – Koroner Arter Kalsifikasyonu</a:t>
            </a:r>
          </a:p>
          <a:p>
            <a:pPr>
              <a:buNone/>
            </a:pPr>
            <a:endParaRPr lang="tr-TR" sz="2400" b="1" dirty="0">
              <a:solidFill>
                <a:srgbClr val="0000CC"/>
              </a:solidFill>
            </a:endParaRPr>
          </a:p>
          <a:p>
            <a:r>
              <a:rPr lang="tr-TR" sz="2400" dirty="0"/>
              <a:t>Amaç: 1.25 ve 1.75 </a:t>
            </a:r>
            <a:r>
              <a:rPr lang="tr-TR" sz="2400" dirty="0" err="1"/>
              <a:t>mmol</a:t>
            </a:r>
            <a:r>
              <a:rPr lang="tr-TR" sz="2400" dirty="0"/>
              <a:t>/l </a:t>
            </a:r>
            <a:r>
              <a:rPr lang="tr-TR" sz="2400" dirty="0" err="1"/>
              <a:t>diyalizat</a:t>
            </a:r>
            <a:r>
              <a:rPr lang="tr-TR" sz="2400" dirty="0"/>
              <a:t> kalsiyumunun KAK ve kemik </a:t>
            </a:r>
            <a:r>
              <a:rPr lang="tr-TR" sz="2400" dirty="0" err="1"/>
              <a:t>histomorfometrisine</a:t>
            </a:r>
            <a:r>
              <a:rPr lang="tr-TR" sz="2400" dirty="0"/>
              <a:t> etkisi</a:t>
            </a:r>
            <a:endParaRPr lang="tr-TR" sz="2400" b="1" dirty="0">
              <a:solidFill>
                <a:srgbClr val="0000CC"/>
              </a:solidFill>
            </a:endParaRPr>
          </a:p>
          <a:p>
            <a:r>
              <a:rPr lang="tr-TR" sz="2400" dirty="0" err="1"/>
              <a:t>Randomize</a:t>
            </a:r>
            <a:r>
              <a:rPr lang="tr-TR" sz="2400" dirty="0"/>
              <a:t> kontrollü çalışma, 425 HD hastası</a:t>
            </a:r>
          </a:p>
          <a:p>
            <a:r>
              <a:rPr lang="tr-TR" sz="2400" dirty="0"/>
              <a:t>1.25-mmol/L </a:t>
            </a:r>
            <a:r>
              <a:rPr lang="tr-TR" sz="2400" dirty="0" err="1"/>
              <a:t>Ca</a:t>
            </a:r>
            <a:r>
              <a:rPr lang="tr-TR" sz="2400" dirty="0"/>
              <a:t> veya 1.75-mmol/L </a:t>
            </a:r>
            <a:r>
              <a:rPr lang="tr-TR" sz="2400" dirty="0" err="1"/>
              <a:t>Ca</a:t>
            </a:r>
            <a:r>
              <a:rPr lang="tr-TR" sz="2400" dirty="0"/>
              <a:t> kollarına </a:t>
            </a:r>
            <a:r>
              <a:rPr lang="tr-TR" sz="2400" dirty="0" err="1"/>
              <a:t>randomizasyon</a:t>
            </a:r>
            <a:r>
              <a:rPr lang="tr-TR" sz="2400" dirty="0"/>
              <a:t>; 2 yıl izlem</a:t>
            </a:r>
          </a:p>
          <a:p>
            <a:r>
              <a:rPr lang="tr-TR" sz="2400" b="1" dirty="0"/>
              <a:t>Sonuç:</a:t>
            </a:r>
          </a:p>
          <a:p>
            <a:pPr lvl="1"/>
            <a:r>
              <a:rPr lang="tr-TR" sz="2000" dirty="0"/>
              <a:t>1.25 </a:t>
            </a:r>
            <a:r>
              <a:rPr lang="tr-TR" sz="2000" dirty="0" err="1"/>
              <a:t>mmol</a:t>
            </a:r>
            <a:r>
              <a:rPr lang="tr-TR" sz="2000" dirty="0"/>
              <a:t> </a:t>
            </a:r>
            <a:r>
              <a:rPr lang="tr-TR" sz="2000" dirty="0" err="1"/>
              <a:t>Ca</a:t>
            </a:r>
            <a:r>
              <a:rPr lang="tr-TR" sz="2000" dirty="0"/>
              <a:t> ile PTH düzeyi, D </a:t>
            </a:r>
            <a:r>
              <a:rPr lang="tr-TR" sz="2000" dirty="0" err="1"/>
              <a:t>vit</a:t>
            </a:r>
            <a:r>
              <a:rPr lang="tr-TR" sz="2000" dirty="0"/>
              <a:t> kullanımı ve dozunda anlamlı artış</a:t>
            </a:r>
          </a:p>
          <a:p>
            <a:pPr lvl="1"/>
            <a:r>
              <a:rPr lang="tr-TR" b="1" dirty="0"/>
              <a:t>1.25 </a:t>
            </a:r>
            <a:r>
              <a:rPr lang="tr-TR" b="1" dirty="0" err="1"/>
              <a:t>Ca</a:t>
            </a:r>
            <a:r>
              <a:rPr lang="tr-TR" b="1" dirty="0"/>
              <a:t> ile koroner arter kalsifikasyon ilerleme daha az</a:t>
            </a:r>
          </a:p>
          <a:p>
            <a:pPr lvl="1"/>
            <a:r>
              <a:rPr lang="tr-TR" dirty="0"/>
              <a:t>Yüksek </a:t>
            </a:r>
            <a:r>
              <a:rPr lang="tr-TR" dirty="0" err="1"/>
              <a:t>Ca</a:t>
            </a:r>
            <a:r>
              <a:rPr lang="tr-TR" dirty="0"/>
              <a:t> </a:t>
            </a:r>
            <a:r>
              <a:rPr lang="tr-TR" dirty="0" err="1"/>
              <a:t>maruziyeti</a:t>
            </a:r>
            <a:r>
              <a:rPr lang="tr-TR" dirty="0"/>
              <a:t> </a:t>
            </a:r>
            <a:r>
              <a:rPr lang="tr-TR" dirty="0" err="1"/>
              <a:t>hiperfosfatemi</a:t>
            </a:r>
            <a:r>
              <a:rPr lang="tr-TR" dirty="0"/>
              <a:t> varlığında KAK </a:t>
            </a:r>
            <a:r>
              <a:rPr lang="tr-TR" dirty="0" err="1"/>
              <a:t>progresyonuyla</a:t>
            </a:r>
            <a:r>
              <a:rPr lang="tr-TR" dirty="0"/>
              <a:t> ilişkili</a:t>
            </a:r>
          </a:p>
          <a:p>
            <a:pPr lvl="1"/>
            <a:r>
              <a:rPr lang="tr-TR" dirty="0"/>
              <a:t>1.25 grubunda kemik döngüsü ve kemik volümünde artış var, 1.75 grubunda değişim yok</a:t>
            </a:r>
            <a:endParaRPr lang="tr-TR" sz="2800" dirty="0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7B4D57A3-A7D9-46C3-90B9-1943A4D69A22}"/>
              </a:ext>
            </a:extLst>
          </p:cNvPr>
          <p:cNvSpPr/>
          <p:nvPr/>
        </p:nvSpPr>
        <p:spPr>
          <a:xfrm>
            <a:off x="10061168" y="6288829"/>
            <a:ext cx="1950342" cy="400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da-DK" sz="2000" b="1" i="1" dirty="0"/>
              <a:t>Ok E</a:t>
            </a:r>
            <a:r>
              <a:rPr lang="tr-TR" sz="2000" b="1" i="1" dirty="0"/>
              <a:t>, JASN, </a:t>
            </a:r>
            <a:r>
              <a:rPr lang="da-DK" sz="2000" b="1" i="1" dirty="0"/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val="344965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9116"/>
            <a:ext cx="10515600" cy="58078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500" b="1" dirty="0">
                <a:solidFill>
                  <a:srgbClr val="0070C0"/>
                </a:solidFill>
              </a:rPr>
              <a:t>Öneriler</a:t>
            </a:r>
          </a:p>
          <a:p>
            <a:pPr marL="0" indent="0">
              <a:buNone/>
            </a:pPr>
            <a:endParaRPr lang="tr-TR" sz="2600" dirty="0"/>
          </a:p>
          <a:p>
            <a:r>
              <a:rPr lang="fi-FI" sz="2600" dirty="0"/>
              <a:t>KDOQI önerisi 1.25 mmol/L (2003)</a:t>
            </a:r>
          </a:p>
          <a:p>
            <a:r>
              <a:rPr lang="tr-TR" sz="2600" dirty="0"/>
              <a:t>KDIGO önerisi 1.25 veya 1.50 </a:t>
            </a:r>
            <a:r>
              <a:rPr lang="tr-TR" sz="2600" dirty="0" err="1"/>
              <a:t>mmol</a:t>
            </a:r>
            <a:r>
              <a:rPr lang="tr-TR" sz="2600" dirty="0"/>
              <a:t>/L (2009)</a:t>
            </a:r>
          </a:p>
          <a:p>
            <a:r>
              <a:rPr lang="tr-TR" sz="2600" dirty="0"/>
              <a:t>ABD’de 1.25 </a:t>
            </a:r>
            <a:r>
              <a:rPr lang="tr-TR" sz="2600" dirty="0" err="1"/>
              <a:t>mmol</a:t>
            </a:r>
            <a:r>
              <a:rPr lang="tr-TR" sz="2600" dirty="0"/>
              <a:t>/L tercih ediliyor</a:t>
            </a:r>
          </a:p>
          <a:p>
            <a:r>
              <a:rPr lang="tr-TR" sz="2600" dirty="0"/>
              <a:t>Avrupa ve </a:t>
            </a:r>
            <a:r>
              <a:rPr lang="tr-TR" sz="2600" dirty="0" err="1"/>
              <a:t>Japonyada</a:t>
            </a:r>
            <a:r>
              <a:rPr lang="tr-TR" sz="2600" dirty="0"/>
              <a:t> daha çok 1.50 kullanılıyor</a:t>
            </a:r>
          </a:p>
          <a:p>
            <a:endParaRPr lang="tr-TR" sz="2600" dirty="0"/>
          </a:p>
          <a:p>
            <a:r>
              <a:rPr lang="tr-TR" sz="2600" dirty="0" smtClean="0"/>
              <a:t>1.25 </a:t>
            </a:r>
            <a:r>
              <a:rPr lang="tr-TR" sz="2600" dirty="0" err="1"/>
              <a:t>mmol</a:t>
            </a:r>
            <a:r>
              <a:rPr lang="tr-TR" sz="2600" dirty="0"/>
              <a:t> ve 1.5 </a:t>
            </a:r>
            <a:r>
              <a:rPr lang="tr-TR" sz="2600" dirty="0" err="1"/>
              <a:t>mmol</a:t>
            </a:r>
            <a:r>
              <a:rPr lang="tr-TR" sz="2600" dirty="0"/>
              <a:t> birbirine üstünlükleri kanıtlanmamıştır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1329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9116"/>
            <a:ext cx="10515600" cy="580784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sz="3500" b="1" dirty="0" err="1">
                <a:solidFill>
                  <a:srgbClr val="0070C0"/>
                </a:solidFill>
              </a:rPr>
              <a:t>Diyalizat</a:t>
            </a:r>
            <a:r>
              <a:rPr lang="tr-TR" sz="3500" b="1" dirty="0">
                <a:solidFill>
                  <a:srgbClr val="0070C0"/>
                </a:solidFill>
              </a:rPr>
              <a:t> – Glikoz </a:t>
            </a:r>
          </a:p>
          <a:p>
            <a:endParaRPr lang="tr-TR" dirty="0"/>
          </a:p>
          <a:p>
            <a:r>
              <a:rPr lang="tr-TR" dirty="0"/>
              <a:t>Sıklıkla kullanılan </a:t>
            </a:r>
            <a:r>
              <a:rPr lang="tr-TR" dirty="0" err="1"/>
              <a:t>diyalizatlar</a:t>
            </a:r>
            <a:r>
              <a:rPr lang="tr-TR" dirty="0"/>
              <a:t>  </a:t>
            </a:r>
            <a:r>
              <a:rPr lang="tr-TR" b="1" dirty="0">
                <a:solidFill>
                  <a:srgbClr val="FF0000"/>
                </a:solidFill>
              </a:rPr>
              <a:t>100-200 mg/dl glikoz </a:t>
            </a:r>
            <a:r>
              <a:rPr lang="tr-TR" dirty="0"/>
              <a:t>içeriyor</a:t>
            </a:r>
          </a:p>
          <a:p>
            <a:r>
              <a:rPr lang="tr-TR" b="1" dirty="0" err="1"/>
              <a:t>Glikozsuz</a:t>
            </a:r>
            <a:r>
              <a:rPr lang="tr-TR" b="1" dirty="0"/>
              <a:t> </a:t>
            </a:r>
            <a:r>
              <a:rPr lang="tr-TR" b="1" dirty="0" err="1"/>
              <a:t>diyalizat</a:t>
            </a:r>
            <a:r>
              <a:rPr lang="tr-TR" b="1" dirty="0"/>
              <a:t>: </a:t>
            </a:r>
            <a:r>
              <a:rPr lang="tr-TR" dirty="0"/>
              <a:t>Genelde hipoglisemi beklenmez, ancak diyabetik hastalarda, </a:t>
            </a:r>
            <a:r>
              <a:rPr lang="tr-TR" dirty="0" err="1"/>
              <a:t>malnütrisyon</a:t>
            </a:r>
            <a:r>
              <a:rPr lang="tr-TR" dirty="0"/>
              <a:t>, </a:t>
            </a:r>
            <a:r>
              <a:rPr lang="tr-TR" dirty="0" err="1"/>
              <a:t>sepsis</a:t>
            </a:r>
            <a:r>
              <a:rPr lang="tr-TR" dirty="0"/>
              <a:t>, </a:t>
            </a:r>
            <a:r>
              <a:rPr lang="tr-TR" dirty="0" err="1"/>
              <a:t>katabolik</a:t>
            </a:r>
            <a:r>
              <a:rPr lang="tr-TR" dirty="0"/>
              <a:t> durumlarda hipoglisemi riski artar</a:t>
            </a:r>
          </a:p>
          <a:p>
            <a:r>
              <a:rPr lang="tr-TR" b="1" dirty="0" err="1"/>
              <a:t>Glikozlu</a:t>
            </a:r>
            <a:r>
              <a:rPr lang="tr-TR" b="1" dirty="0"/>
              <a:t> </a:t>
            </a:r>
            <a:r>
              <a:rPr lang="tr-TR" b="1" dirty="0" err="1"/>
              <a:t>diyalizat</a:t>
            </a:r>
            <a:r>
              <a:rPr lang="tr-TR" b="1" dirty="0"/>
              <a:t>: </a:t>
            </a:r>
            <a:r>
              <a:rPr lang="tr-TR" dirty="0" err="1"/>
              <a:t>Hiperglisemi</a:t>
            </a:r>
            <a:r>
              <a:rPr lang="tr-TR" dirty="0"/>
              <a:t> beklenmez</a:t>
            </a:r>
          </a:p>
          <a:p>
            <a:pPr lvl="1"/>
            <a:r>
              <a:rPr lang="tr-TR" dirty="0" err="1"/>
              <a:t>Hipertrigliseridemi</a:t>
            </a:r>
            <a:r>
              <a:rPr lang="tr-TR" dirty="0"/>
              <a:t>: 100-200 mg/dl ile risk pek yok</a:t>
            </a:r>
          </a:p>
          <a:p>
            <a:pPr lvl="1"/>
            <a:r>
              <a:rPr lang="tr-TR" dirty="0"/>
              <a:t>Potasyum </a:t>
            </a:r>
            <a:r>
              <a:rPr lang="tr-TR" dirty="0" err="1"/>
              <a:t>klirensinde</a:t>
            </a:r>
            <a:r>
              <a:rPr lang="tr-TR" dirty="0"/>
              <a:t> azalma: Uzaklaştırılan potasyum miktarı </a:t>
            </a:r>
            <a:r>
              <a:rPr lang="tr-TR" dirty="0" err="1"/>
              <a:t>glikozsuz</a:t>
            </a:r>
            <a:r>
              <a:rPr lang="tr-TR" dirty="0"/>
              <a:t> </a:t>
            </a:r>
            <a:r>
              <a:rPr lang="tr-TR" dirty="0" err="1"/>
              <a:t>diyalizatla</a:t>
            </a:r>
            <a:r>
              <a:rPr lang="tr-TR" dirty="0"/>
              <a:t> 72 </a:t>
            </a:r>
            <a:r>
              <a:rPr lang="tr-TR" dirty="0" err="1"/>
              <a:t>mEq</a:t>
            </a:r>
            <a:r>
              <a:rPr lang="tr-TR" dirty="0"/>
              <a:t>, 220 mg/dl </a:t>
            </a:r>
            <a:r>
              <a:rPr lang="tr-TR" dirty="0" err="1"/>
              <a:t>glikozlu</a:t>
            </a:r>
            <a:r>
              <a:rPr lang="tr-TR" dirty="0"/>
              <a:t> </a:t>
            </a:r>
            <a:r>
              <a:rPr lang="tr-TR" dirty="0" err="1"/>
              <a:t>diyalizatla</a:t>
            </a:r>
            <a:r>
              <a:rPr lang="tr-TR" dirty="0"/>
              <a:t> 54 </a:t>
            </a:r>
            <a:r>
              <a:rPr lang="tr-TR" dirty="0" err="1"/>
              <a:t>mEq</a:t>
            </a:r>
            <a:r>
              <a:rPr lang="tr-TR" dirty="0"/>
              <a:t> (anlamı ?, 100 mg/dl ile fark ?)</a:t>
            </a:r>
          </a:p>
          <a:p>
            <a:pPr lvl="1"/>
            <a:r>
              <a:rPr lang="tr-TR" dirty="0"/>
              <a:t>Mikrobiyolojik </a:t>
            </a:r>
            <a:r>
              <a:rPr lang="tr-TR" dirty="0" err="1"/>
              <a:t>kontaminasyona</a:t>
            </a:r>
            <a:r>
              <a:rPr lang="tr-TR" dirty="0"/>
              <a:t> eğilim: yeterli veri yok</a:t>
            </a:r>
          </a:p>
          <a:p>
            <a:r>
              <a:rPr lang="tr-TR" dirty="0" err="1"/>
              <a:t>Diyalizatta</a:t>
            </a:r>
            <a:r>
              <a:rPr lang="tr-TR" dirty="0"/>
              <a:t> 100 mg/dl glikoz varlığı hipoglisemi riskini azaltıyor</a:t>
            </a:r>
          </a:p>
          <a:p>
            <a:r>
              <a:rPr lang="tr-TR" dirty="0"/>
              <a:t>Bu konsantrasyonda bir yan etki yok</a:t>
            </a:r>
          </a:p>
          <a:p>
            <a:r>
              <a:rPr lang="tr-TR" b="1" dirty="0" err="1"/>
              <a:t>Glikozsuz</a:t>
            </a:r>
            <a:r>
              <a:rPr lang="tr-TR" b="1" dirty="0"/>
              <a:t> </a:t>
            </a:r>
            <a:r>
              <a:rPr lang="tr-TR" b="1" dirty="0" err="1"/>
              <a:t>diyalizat</a:t>
            </a:r>
            <a:r>
              <a:rPr lang="tr-TR" b="1" dirty="0"/>
              <a:t> tercih edilmemelidir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0228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9116"/>
            <a:ext cx="10515600" cy="580784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sz="3500" b="1" dirty="0" err="1">
                <a:solidFill>
                  <a:srgbClr val="0070C0"/>
                </a:solidFill>
              </a:rPr>
              <a:t>Diyalizat</a:t>
            </a:r>
            <a:r>
              <a:rPr lang="tr-TR" sz="3500" b="1" dirty="0">
                <a:solidFill>
                  <a:srgbClr val="0070C0"/>
                </a:solidFill>
              </a:rPr>
              <a:t> – Bikarbonat</a:t>
            </a:r>
          </a:p>
          <a:p>
            <a:endParaRPr lang="tr-TR" dirty="0"/>
          </a:p>
          <a:p>
            <a:r>
              <a:rPr lang="tr-TR" dirty="0" err="1"/>
              <a:t>Diyalizat</a:t>
            </a:r>
            <a:r>
              <a:rPr lang="tr-TR" dirty="0"/>
              <a:t> bikarbonat düzeyi 32-40 </a:t>
            </a:r>
            <a:r>
              <a:rPr lang="tr-TR" dirty="0" err="1"/>
              <a:t>mEq</a:t>
            </a:r>
            <a:r>
              <a:rPr lang="tr-TR" dirty="0"/>
              <a:t>/L</a:t>
            </a:r>
          </a:p>
          <a:p>
            <a:r>
              <a:rPr lang="tr-TR" b="1" dirty="0"/>
              <a:t>Kronik </a:t>
            </a:r>
            <a:r>
              <a:rPr lang="tr-TR" b="1" dirty="0" err="1"/>
              <a:t>metabolik</a:t>
            </a:r>
            <a:r>
              <a:rPr lang="tr-TR" b="1" dirty="0"/>
              <a:t> </a:t>
            </a:r>
            <a:r>
              <a:rPr lang="tr-TR" b="1" dirty="0" err="1"/>
              <a:t>asidoz</a:t>
            </a:r>
            <a:endParaRPr lang="tr-TR" b="1" dirty="0"/>
          </a:p>
          <a:p>
            <a:pPr lvl="1"/>
            <a:r>
              <a:rPr lang="tr-TR" dirty="0" err="1"/>
              <a:t>katabolik</a:t>
            </a:r>
            <a:r>
              <a:rPr lang="tr-TR" dirty="0"/>
              <a:t> etki</a:t>
            </a:r>
          </a:p>
          <a:p>
            <a:pPr lvl="1"/>
            <a:r>
              <a:rPr lang="tr-TR" dirty="0"/>
              <a:t>protein metabolizma bozukluğu</a:t>
            </a:r>
          </a:p>
          <a:p>
            <a:pPr lvl="1"/>
            <a:r>
              <a:rPr lang="tr-TR" dirty="0" err="1"/>
              <a:t>Malnütrisyon</a:t>
            </a:r>
            <a:endParaRPr lang="tr-TR" dirty="0"/>
          </a:p>
          <a:p>
            <a:pPr lvl="1"/>
            <a:r>
              <a:rPr lang="tr-TR" dirty="0"/>
              <a:t>kemik hastalığı</a:t>
            </a:r>
          </a:p>
          <a:p>
            <a:pPr lvl="1"/>
            <a:r>
              <a:rPr lang="tr-TR" dirty="0" err="1"/>
              <a:t>mortalite</a:t>
            </a:r>
            <a:endParaRPr lang="tr-TR" dirty="0"/>
          </a:p>
          <a:p>
            <a:r>
              <a:rPr lang="tr-TR" b="1" dirty="0" err="1"/>
              <a:t>Postdiyaliz</a:t>
            </a:r>
            <a:r>
              <a:rPr lang="tr-TR" b="1" dirty="0"/>
              <a:t> </a:t>
            </a:r>
            <a:r>
              <a:rPr lang="tr-TR" b="1" dirty="0" err="1"/>
              <a:t>alkaloz</a:t>
            </a:r>
            <a:r>
              <a:rPr lang="tr-TR" b="1" dirty="0"/>
              <a:t>: </a:t>
            </a:r>
          </a:p>
          <a:p>
            <a:pPr lvl="1"/>
            <a:r>
              <a:rPr lang="tr-TR" dirty="0" err="1"/>
              <a:t>Serebral</a:t>
            </a:r>
            <a:r>
              <a:rPr lang="tr-TR" dirty="0"/>
              <a:t> kan akımında azalma</a:t>
            </a:r>
          </a:p>
          <a:p>
            <a:pPr lvl="1"/>
            <a:r>
              <a:rPr lang="tr-TR" dirty="0"/>
              <a:t>İyonize kalsiyum azalması</a:t>
            </a:r>
          </a:p>
          <a:p>
            <a:pPr lvl="1"/>
            <a:r>
              <a:rPr lang="tr-TR" dirty="0"/>
              <a:t>Hipotansiyon</a:t>
            </a:r>
          </a:p>
          <a:p>
            <a:pPr lvl="1"/>
            <a:r>
              <a:rPr lang="tr-TR" dirty="0" err="1"/>
              <a:t>Hipopotasemi</a:t>
            </a:r>
            <a:endParaRPr lang="tr-TR" dirty="0"/>
          </a:p>
          <a:p>
            <a:pPr lvl="1"/>
            <a:r>
              <a:rPr lang="tr-TR" dirty="0"/>
              <a:t>Aritmi</a:t>
            </a:r>
          </a:p>
          <a:p>
            <a:pPr lvl="1"/>
            <a:r>
              <a:rPr lang="tr-TR" dirty="0" err="1"/>
              <a:t>mortalite</a:t>
            </a:r>
            <a:r>
              <a:rPr lang="tr-TR" dirty="0"/>
              <a:t> riski ?</a:t>
            </a:r>
          </a:p>
          <a:p>
            <a:r>
              <a:rPr lang="tr-TR" b="1" dirty="0"/>
              <a:t>Hedeflenen </a:t>
            </a:r>
            <a:r>
              <a:rPr lang="tr-TR" b="1" dirty="0" err="1"/>
              <a:t>prediyaliz</a:t>
            </a:r>
            <a:r>
              <a:rPr lang="tr-TR" b="1" dirty="0"/>
              <a:t> serum düzeyi &gt;22 </a:t>
            </a:r>
            <a:r>
              <a:rPr lang="tr-TR" b="1" dirty="0" err="1"/>
              <a:t>mEq</a:t>
            </a:r>
            <a:r>
              <a:rPr lang="tr-TR" b="1" dirty="0"/>
              <a:t>/L</a:t>
            </a:r>
          </a:p>
        </p:txBody>
      </p:sp>
    </p:spTree>
    <p:extLst>
      <p:ext uri="{BB962C8B-B14F-4D97-AF65-F5344CB8AC3E}">
        <p14:creationId xmlns:p14="http://schemas.microsoft.com/office/powerpoint/2010/main" val="96247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9116"/>
            <a:ext cx="10515600" cy="5807847"/>
          </a:xfrm>
        </p:spPr>
        <p:txBody>
          <a:bodyPr/>
          <a:lstStyle/>
          <a:p>
            <a:pPr marL="0" indent="0">
              <a:buNone/>
            </a:pPr>
            <a:r>
              <a:rPr lang="tr-TR" b="1" dirty="0">
                <a:solidFill>
                  <a:srgbClr val="0070C0"/>
                </a:solidFill>
              </a:rPr>
              <a:t>Serum bikarbonat düzeyi – </a:t>
            </a:r>
            <a:r>
              <a:rPr lang="tr-TR" b="1" dirty="0" err="1">
                <a:solidFill>
                  <a:srgbClr val="0070C0"/>
                </a:solidFill>
              </a:rPr>
              <a:t>Mortalite</a:t>
            </a:r>
            <a:endParaRPr lang="tr-TR" b="1" dirty="0">
              <a:solidFill>
                <a:srgbClr val="0070C0"/>
              </a:solidFill>
            </a:endParaRPr>
          </a:p>
          <a:p>
            <a:r>
              <a:rPr lang="tr-TR" b="1" dirty="0">
                <a:solidFill>
                  <a:srgbClr val="FF0000"/>
                </a:solidFill>
              </a:rPr>
              <a:t>56.385 HD </a:t>
            </a:r>
            <a:r>
              <a:rPr lang="tr-TR" dirty="0">
                <a:solidFill>
                  <a:srgbClr val="FF0000"/>
                </a:solidFill>
              </a:rPr>
              <a:t>hastasında </a:t>
            </a:r>
            <a:r>
              <a:rPr lang="tr-TR" dirty="0"/>
              <a:t>serum bikarbonat düzeyi ile 2 yıllık </a:t>
            </a:r>
            <a:r>
              <a:rPr lang="tr-TR" dirty="0" err="1"/>
              <a:t>mortalite</a:t>
            </a:r>
            <a:r>
              <a:rPr lang="tr-TR" dirty="0"/>
              <a:t> ilişkisi değerlendirilmiş</a:t>
            </a:r>
          </a:p>
          <a:p>
            <a:r>
              <a:rPr lang="tr-TR" dirty="0"/>
              <a:t>Bikarbonat düzeyi ve protein alımı arasında güçlü korelasyon var</a:t>
            </a:r>
          </a:p>
          <a:p>
            <a:r>
              <a:rPr lang="tr-TR" dirty="0"/>
              <a:t>Yüksek bikarbonat – </a:t>
            </a:r>
            <a:r>
              <a:rPr lang="tr-TR" dirty="0" err="1"/>
              <a:t>mortalite</a:t>
            </a:r>
            <a:r>
              <a:rPr lang="tr-TR" dirty="0"/>
              <a:t>?</a:t>
            </a:r>
          </a:p>
          <a:p>
            <a:r>
              <a:rPr lang="tr-TR" b="1" dirty="0" err="1"/>
              <a:t>Nütrisyon</a:t>
            </a:r>
            <a:r>
              <a:rPr lang="tr-TR" b="1" dirty="0"/>
              <a:t> ve diğer faktörlerle düzeltilince, yüksek değil, düşük bikarbonat (&lt;22 </a:t>
            </a:r>
            <a:r>
              <a:rPr lang="it-IT" b="1" dirty="0"/>
              <a:t>mEq/L) mortalite ile ilişkili</a:t>
            </a:r>
            <a:endParaRPr lang="tr-TR" dirty="0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1FDA80FB-F1B3-4525-A864-63E010982708}"/>
              </a:ext>
            </a:extLst>
          </p:cNvPr>
          <p:cNvSpPr/>
          <p:nvPr/>
        </p:nvSpPr>
        <p:spPr>
          <a:xfrm>
            <a:off x="9634888" y="6294592"/>
            <a:ext cx="2185125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tr-TR" b="1" dirty="0" err="1">
                <a:latin typeface="Calibri-Italic"/>
              </a:rPr>
              <a:t>Wu</a:t>
            </a:r>
            <a:r>
              <a:rPr lang="tr-TR" b="1" dirty="0">
                <a:latin typeface="Calibri-Italic"/>
              </a:rPr>
              <a:t> DY, JASN 2006</a:t>
            </a:r>
            <a:endParaRPr lang="tr-TR" b="1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D1C8D65-A327-4E71-BB88-1BB1607BC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58" y="3989155"/>
            <a:ext cx="2146500" cy="1974267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349CA833-7BEE-4EB7-B690-9EA61A071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788" y="4007022"/>
            <a:ext cx="2253825" cy="193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05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46B4DC6-F4CD-4D6D-91F7-E608CF022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4007"/>
            <a:ext cx="10515600" cy="5572956"/>
          </a:xfrm>
        </p:spPr>
        <p:txBody>
          <a:bodyPr/>
          <a:lstStyle/>
          <a:p>
            <a:pPr marL="0" indent="0">
              <a:buNone/>
            </a:pPr>
            <a:r>
              <a:rPr lang="tr-TR" b="1" dirty="0" err="1">
                <a:solidFill>
                  <a:srgbClr val="0070C0"/>
                </a:solidFill>
              </a:rPr>
              <a:t>Diyalizat</a:t>
            </a:r>
            <a:r>
              <a:rPr lang="tr-TR" b="1" dirty="0">
                <a:solidFill>
                  <a:srgbClr val="0070C0"/>
                </a:solidFill>
              </a:rPr>
              <a:t> bikarbonat – Öneri 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 err="1"/>
              <a:t>Prediyaliz</a:t>
            </a:r>
            <a:r>
              <a:rPr lang="tr-TR" dirty="0"/>
              <a:t> serum bikarbonat &lt;22 </a:t>
            </a:r>
            <a:r>
              <a:rPr lang="tr-TR" dirty="0" err="1"/>
              <a:t>mEq</a:t>
            </a:r>
            <a:r>
              <a:rPr lang="tr-TR" dirty="0"/>
              <a:t>/L ile artmış </a:t>
            </a:r>
            <a:r>
              <a:rPr lang="tr-TR" dirty="0" err="1"/>
              <a:t>mortalite</a:t>
            </a:r>
            <a:r>
              <a:rPr lang="tr-TR" dirty="0"/>
              <a:t> riski</a:t>
            </a:r>
          </a:p>
          <a:p>
            <a:r>
              <a:rPr lang="tr-TR" dirty="0" err="1"/>
              <a:t>Prediyaliz</a:t>
            </a:r>
            <a:r>
              <a:rPr lang="tr-TR" dirty="0"/>
              <a:t> serum bikarbonat düzeyi ne olursa olsun, &gt;32 </a:t>
            </a:r>
            <a:r>
              <a:rPr lang="tr-TR" dirty="0" err="1"/>
              <a:t>mEq</a:t>
            </a:r>
            <a:r>
              <a:rPr lang="tr-TR" dirty="0"/>
              <a:t>/L </a:t>
            </a:r>
            <a:r>
              <a:rPr lang="tr-TR" dirty="0" err="1"/>
              <a:t>diyalizat</a:t>
            </a:r>
            <a:r>
              <a:rPr lang="tr-TR" dirty="0"/>
              <a:t> bikarbonat düzeyi </a:t>
            </a:r>
            <a:r>
              <a:rPr lang="tr-TR" dirty="0" err="1"/>
              <a:t>mortalite</a:t>
            </a:r>
            <a:r>
              <a:rPr lang="tr-TR" dirty="0"/>
              <a:t> ile ilişkili</a:t>
            </a:r>
          </a:p>
          <a:p>
            <a:r>
              <a:rPr lang="tr-TR" b="1" dirty="0" err="1"/>
              <a:t>Diyalizat</a:t>
            </a:r>
            <a:r>
              <a:rPr lang="tr-TR" b="1" dirty="0"/>
              <a:t> bikarbonat düzeyi ≤32 </a:t>
            </a:r>
            <a:r>
              <a:rPr lang="tr-TR" b="1" dirty="0" err="1"/>
              <a:t>mEq</a:t>
            </a:r>
            <a:r>
              <a:rPr lang="tr-TR" b="1" dirty="0"/>
              <a:t>/olmalı</a:t>
            </a:r>
          </a:p>
          <a:p>
            <a:r>
              <a:rPr lang="tr-TR" dirty="0" err="1"/>
              <a:t>Asidotik</a:t>
            </a:r>
            <a:r>
              <a:rPr lang="tr-TR" dirty="0"/>
              <a:t> hastalarda diyaliz dozu arttırmak, </a:t>
            </a:r>
            <a:r>
              <a:rPr lang="tr-TR" dirty="0" err="1"/>
              <a:t>interdiyalitik</a:t>
            </a:r>
            <a:r>
              <a:rPr lang="tr-TR" dirty="0"/>
              <a:t> günlerde oral sodyum bikarbonat vermek daha uygun olabilir</a:t>
            </a:r>
          </a:p>
        </p:txBody>
      </p:sp>
    </p:spTree>
    <p:extLst>
      <p:ext uri="{BB962C8B-B14F-4D97-AF65-F5344CB8AC3E}">
        <p14:creationId xmlns:p14="http://schemas.microsoft.com/office/powerpoint/2010/main" val="214662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9116"/>
            <a:ext cx="10515600" cy="580784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sz="3500" b="1" dirty="0" err="1">
                <a:solidFill>
                  <a:srgbClr val="0070C0"/>
                </a:solidFill>
              </a:rPr>
              <a:t>Diyalizat</a:t>
            </a:r>
            <a:r>
              <a:rPr lang="tr-TR" sz="3500" b="1" dirty="0">
                <a:solidFill>
                  <a:srgbClr val="0070C0"/>
                </a:solidFill>
              </a:rPr>
              <a:t> – Magnezyum</a:t>
            </a:r>
          </a:p>
          <a:p>
            <a:endParaRPr lang="tr-TR" sz="2600" dirty="0"/>
          </a:p>
          <a:p>
            <a:r>
              <a:rPr lang="tr-TR" sz="2600" dirty="0"/>
              <a:t>Mg, öksüz iyon</a:t>
            </a:r>
          </a:p>
          <a:p>
            <a:r>
              <a:rPr lang="tr-TR" sz="2600" dirty="0"/>
              <a:t>Sağlıklı kişide normal düzey : 1.3 – 2.7 mg/</a:t>
            </a:r>
            <a:r>
              <a:rPr lang="tr-TR" sz="2600" dirty="0" err="1"/>
              <a:t>dL</a:t>
            </a:r>
            <a:r>
              <a:rPr lang="tr-TR" sz="2600" dirty="0"/>
              <a:t>, 0.7-1.0 </a:t>
            </a:r>
            <a:r>
              <a:rPr lang="tr-TR" sz="2600" dirty="0" err="1"/>
              <a:t>mmol</a:t>
            </a:r>
            <a:r>
              <a:rPr lang="tr-TR" sz="2600" dirty="0"/>
              <a:t>/L, %60’ı serbest</a:t>
            </a:r>
          </a:p>
          <a:p>
            <a:r>
              <a:rPr lang="tr-TR" sz="2600" b="1" dirty="0"/>
              <a:t>Fonksiyon:</a:t>
            </a:r>
          </a:p>
          <a:p>
            <a:pPr lvl="1"/>
            <a:r>
              <a:rPr lang="tr-TR" sz="2600" dirty="0" err="1"/>
              <a:t>Nöromuskuler</a:t>
            </a:r>
            <a:r>
              <a:rPr lang="tr-TR" sz="2600" dirty="0"/>
              <a:t> iletide rol alır</a:t>
            </a:r>
          </a:p>
          <a:p>
            <a:pPr lvl="1"/>
            <a:r>
              <a:rPr lang="tr-TR" sz="2600" dirty="0"/>
              <a:t>Etkisi kalsiyuma benzer, </a:t>
            </a:r>
            <a:r>
              <a:rPr lang="tr-TR" sz="2600" dirty="0" err="1"/>
              <a:t>PTH’yı</a:t>
            </a:r>
            <a:r>
              <a:rPr lang="tr-TR" sz="2600" dirty="0"/>
              <a:t> baskılayabilir </a:t>
            </a:r>
          </a:p>
          <a:p>
            <a:r>
              <a:rPr lang="tr-TR" sz="2600" b="1" dirty="0" err="1"/>
              <a:t>Diyalizat</a:t>
            </a:r>
            <a:r>
              <a:rPr lang="tr-TR" sz="2600" b="1" dirty="0"/>
              <a:t> konsantrasyonu 0.25-0.75 </a:t>
            </a:r>
            <a:r>
              <a:rPr lang="tr-TR" sz="2600" b="1" dirty="0" err="1"/>
              <a:t>mmol</a:t>
            </a:r>
            <a:r>
              <a:rPr lang="tr-TR" sz="2600" b="1" dirty="0"/>
              <a:t>/L</a:t>
            </a:r>
          </a:p>
          <a:p>
            <a:pPr lvl="1"/>
            <a:r>
              <a:rPr lang="tr-TR" sz="2200" dirty="0"/>
              <a:t>0.25 </a:t>
            </a:r>
            <a:r>
              <a:rPr lang="tr-TR" sz="2200" dirty="0" err="1"/>
              <a:t>mmol</a:t>
            </a:r>
            <a:r>
              <a:rPr lang="tr-TR" sz="2200" dirty="0"/>
              <a:t>/L konsantrasyon negatif bilanço, 1 </a:t>
            </a:r>
            <a:r>
              <a:rPr lang="tr-TR" sz="2200" dirty="0" err="1"/>
              <a:t>mmol</a:t>
            </a:r>
            <a:r>
              <a:rPr lang="tr-TR" sz="2200" dirty="0"/>
              <a:t>/L pozitif bilanço, 0.5 ve 0.75 </a:t>
            </a:r>
            <a:r>
              <a:rPr lang="tr-TR" sz="2200" dirty="0" err="1"/>
              <a:t>mmol</a:t>
            </a:r>
            <a:r>
              <a:rPr lang="tr-TR" sz="2200" dirty="0"/>
              <a:t>/L ise ılımlı negatif ve pozitif bilanço sağlar</a:t>
            </a:r>
          </a:p>
          <a:p>
            <a:r>
              <a:rPr lang="tr-TR" sz="2600" dirty="0"/>
              <a:t>Diyaliz hastalarında çok yüksek olursa hipotansiyon, kas güçsüzlüğü, </a:t>
            </a:r>
            <a:r>
              <a:rPr lang="tr-TR" sz="2600" dirty="0" err="1"/>
              <a:t>bradikardi</a:t>
            </a:r>
            <a:r>
              <a:rPr lang="tr-TR" sz="2600" dirty="0"/>
              <a:t> nedeni olabilir</a:t>
            </a:r>
          </a:p>
          <a:p>
            <a:r>
              <a:rPr lang="tr-TR" sz="2600" dirty="0"/>
              <a:t>Hafif yüksek </a:t>
            </a:r>
            <a:r>
              <a:rPr lang="tr-TR" sz="2600" dirty="0" err="1"/>
              <a:t>diyalizat</a:t>
            </a:r>
            <a:r>
              <a:rPr lang="tr-TR" sz="2600" dirty="0"/>
              <a:t> Mg düzeyi, düşük </a:t>
            </a:r>
            <a:r>
              <a:rPr lang="tr-TR" sz="2600" dirty="0" err="1"/>
              <a:t>Ca</a:t>
            </a:r>
            <a:r>
              <a:rPr lang="tr-TR" sz="2600" dirty="0"/>
              <a:t> </a:t>
            </a:r>
            <a:r>
              <a:rPr lang="tr-TR" sz="2600" dirty="0" err="1"/>
              <a:t>diyalizat</a:t>
            </a:r>
            <a:r>
              <a:rPr lang="tr-TR" sz="2600" dirty="0"/>
              <a:t> kullanılırken olabilecek kramp ve hipotansiyonu önleyebilir</a:t>
            </a:r>
          </a:p>
          <a:p>
            <a:endParaRPr lang="tr-TR" sz="26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9134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9116"/>
            <a:ext cx="10515600" cy="58078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3000" b="1" dirty="0" err="1">
                <a:solidFill>
                  <a:srgbClr val="0070C0"/>
                </a:solidFill>
              </a:rPr>
              <a:t>Diyalizat</a:t>
            </a:r>
            <a:r>
              <a:rPr lang="tr-TR" sz="3000" b="1" dirty="0">
                <a:solidFill>
                  <a:srgbClr val="0070C0"/>
                </a:solidFill>
              </a:rPr>
              <a:t> Magnezyum – Olumlu Etkileri</a:t>
            </a:r>
          </a:p>
          <a:p>
            <a:endParaRPr lang="tr-TR" sz="2600" dirty="0">
              <a:solidFill>
                <a:srgbClr val="0070C0"/>
              </a:solidFill>
            </a:endParaRPr>
          </a:p>
          <a:p>
            <a:r>
              <a:rPr lang="tr-TR" dirty="0"/>
              <a:t>PTH baskılama</a:t>
            </a:r>
          </a:p>
          <a:p>
            <a:r>
              <a:rPr lang="tr-TR" dirty="0" err="1"/>
              <a:t>Atheroskleroz</a:t>
            </a:r>
            <a:r>
              <a:rPr lang="tr-TR" dirty="0"/>
              <a:t>-</a:t>
            </a:r>
            <a:r>
              <a:rPr lang="tr-TR" dirty="0" err="1"/>
              <a:t>tromboz</a:t>
            </a:r>
            <a:r>
              <a:rPr lang="tr-TR" dirty="0"/>
              <a:t>-aritmiyi önleyebilme </a:t>
            </a:r>
          </a:p>
          <a:p>
            <a:r>
              <a:rPr lang="tr-TR" dirty="0" err="1"/>
              <a:t>Vasküler</a:t>
            </a:r>
            <a:r>
              <a:rPr lang="tr-TR" dirty="0"/>
              <a:t> kalsifikasyonu engelleme</a:t>
            </a:r>
          </a:p>
          <a:p>
            <a:r>
              <a:rPr lang="tr-TR" dirty="0"/>
              <a:t>Sol </a:t>
            </a:r>
            <a:r>
              <a:rPr lang="tr-TR" dirty="0" err="1"/>
              <a:t>ventrikül</a:t>
            </a:r>
            <a:r>
              <a:rPr lang="tr-TR" dirty="0"/>
              <a:t> </a:t>
            </a:r>
            <a:r>
              <a:rPr lang="tr-TR" dirty="0" err="1"/>
              <a:t>hipertrofisi</a:t>
            </a:r>
            <a:r>
              <a:rPr lang="tr-TR" dirty="0"/>
              <a:t> üzerine olumlu etki olduğu iddia edilmekte</a:t>
            </a:r>
          </a:p>
          <a:p>
            <a:endParaRPr lang="tr-TR" dirty="0"/>
          </a:p>
          <a:p>
            <a:r>
              <a:rPr lang="tr-TR" dirty="0" err="1"/>
              <a:t>Vasküler</a:t>
            </a:r>
            <a:r>
              <a:rPr lang="tr-TR" dirty="0"/>
              <a:t> düz kas hücrelerinde yüksek fosfat ile indüklenen kalsifikasyon magnezyum ile önlenebilir?</a:t>
            </a:r>
          </a:p>
          <a:p>
            <a:pPr marL="0" indent="0" algn="r">
              <a:buNone/>
            </a:pPr>
            <a:r>
              <a:rPr lang="tr-TR" i="1" dirty="0" err="1">
                <a:solidFill>
                  <a:srgbClr val="FF0000"/>
                </a:solidFill>
              </a:rPr>
              <a:t>Kircelli</a:t>
            </a:r>
            <a:r>
              <a:rPr lang="tr-TR" i="1" dirty="0">
                <a:solidFill>
                  <a:srgbClr val="FF0000"/>
                </a:solidFill>
              </a:rPr>
              <a:t> F, </a:t>
            </a:r>
            <a:r>
              <a:rPr lang="tr-TR" i="1" dirty="0" err="1">
                <a:solidFill>
                  <a:srgbClr val="FF0000"/>
                </a:solidFill>
              </a:rPr>
              <a:t>Nephrol</a:t>
            </a:r>
            <a:r>
              <a:rPr lang="tr-TR" i="1" dirty="0">
                <a:solidFill>
                  <a:srgbClr val="FF0000"/>
                </a:solidFill>
              </a:rPr>
              <a:t> Dial </a:t>
            </a:r>
            <a:r>
              <a:rPr lang="tr-TR" i="1" dirty="0" err="1">
                <a:solidFill>
                  <a:srgbClr val="FF0000"/>
                </a:solidFill>
              </a:rPr>
              <a:t>Transplant</a:t>
            </a:r>
            <a:r>
              <a:rPr lang="tr-TR" i="1" dirty="0">
                <a:solidFill>
                  <a:srgbClr val="FF0000"/>
                </a:solidFill>
              </a:rPr>
              <a:t> 2012</a:t>
            </a:r>
            <a:endParaRPr lang="tr-TR" dirty="0">
              <a:solidFill>
                <a:srgbClr val="FF0000"/>
              </a:solidFill>
            </a:endParaRPr>
          </a:p>
          <a:p>
            <a:r>
              <a:rPr lang="tr-TR" dirty="0" err="1"/>
              <a:t>Vasküler</a:t>
            </a:r>
            <a:r>
              <a:rPr lang="tr-TR" dirty="0"/>
              <a:t> kalsifikasyonla serum Mg arasında ters ilişki var?</a:t>
            </a:r>
          </a:p>
          <a:p>
            <a:pPr marL="0" indent="0" algn="r">
              <a:buNone/>
            </a:pPr>
            <a:r>
              <a:rPr lang="tr-TR" i="1" dirty="0" err="1">
                <a:solidFill>
                  <a:srgbClr val="FF0000"/>
                </a:solidFill>
              </a:rPr>
              <a:t>Shimura</a:t>
            </a:r>
            <a:r>
              <a:rPr lang="tr-TR" i="1" dirty="0">
                <a:solidFill>
                  <a:srgbClr val="FF0000"/>
                </a:solidFill>
              </a:rPr>
              <a:t> E, </a:t>
            </a:r>
            <a:r>
              <a:rPr lang="tr-TR" i="1" dirty="0" err="1">
                <a:solidFill>
                  <a:srgbClr val="FF0000"/>
                </a:solidFill>
              </a:rPr>
              <a:t>Clin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Nephrol</a:t>
            </a:r>
            <a:r>
              <a:rPr lang="tr-TR" i="1" dirty="0">
                <a:solidFill>
                  <a:srgbClr val="FF0000"/>
                </a:solidFill>
              </a:rPr>
              <a:t> 2007</a:t>
            </a:r>
          </a:p>
        </p:txBody>
      </p:sp>
    </p:spTree>
    <p:extLst>
      <p:ext uri="{BB962C8B-B14F-4D97-AF65-F5344CB8AC3E}">
        <p14:creationId xmlns:p14="http://schemas.microsoft.com/office/powerpoint/2010/main" val="364887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30876" y="25452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tr-TR" b="1" dirty="0">
                <a:solidFill>
                  <a:srgbClr val="0070C0"/>
                </a:solidFill>
              </a:rPr>
              <a:t>Ö.H.K</a:t>
            </a:r>
            <a:r>
              <a:rPr lang="tr-TR" b="1" dirty="0" smtClean="0">
                <a:solidFill>
                  <a:srgbClr val="0070C0"/>
                </a:solidFill>
              </a:rPr>
              <a:t>, 2y 4ay, E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 err="1" smtClean="0"/>
              <a:t>Primer</a:t>
            </a:r>
            <a:r>
              <a:rPr lang="tr-TR" dirty="0" smtClean="0"/>
              <a:t> hastalık: OR </a:t>
            </a:r>
            <a:r>
              <a:rPr lang="tr-TR" dirty="0" err="1" smtClean="0"/>
              <a:t>polikistik</a:t>
            </a:r>
            <a:r>
              <a:rPr lang="tr-TR" dirty="0" smtClean="0"/>
              <a:t> böbrek </a:t>
            </a:r>
          </a:p>
          <a:p>
            <a:r>
              <a:rPr lang="tr-TR" dirty="0" smtClean="0"/>
              <a:t>Başvuru: 2.5 yaş</a:t>
            </a:r>
          </a:p>
          <a:p>
            <a:r>
              <a:rPr lang="tr-TR" dirty="0" smtClean="0"/>
              <a:t>Vücut ağırlığı: 9.5 kg</a:t>
            </a:r>
          </a:p>
          <a:p>
            <a:r>
              <a:rPr lang="tr-TR" dirty="0" smtClean="0"/>
              <a:t>Boy: 75 cm</a:t>
            </a:r>
          </a:p>
          <a:p>
            <a:r>
              <a:rPr lang="tr-TR" dirty="0" smtClean="0"/>
              <a:t>İdrar miktarı: </a:t>
            </a:r>
            <a:r>
              <a:rPr lang="tr-TR" dirty="0" smtClean="0">
                <a:sym typeface="Symbol" panose="05050102010706020507" pitchFamily="18" charset="2"/>
              </a:rPr>
              <a:t>yok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612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3124951"/>
              </p:ext>
            </p:extLst>
          </p:nvPr>
        </p:nvGraphicFramePr>
        <p:xfrm>
          <a:off x="706582" y="1047400"/>
          <a:ext cx="10947864" cy="4686867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618512">
                  <a:extLst>
                    <a:ext uri="{9D8B030D-6E8A-4147-A177-3AD203B41FA5}">
                      <a16:colId xmlns:a16="http://schemas.microsoft.com/office/drawing/2014/main" val="510866415"/>
                    </a:ext>
                  </a:extLst>
                </a:gridCol>
                <a:gridCol w="8329352">
                  <a:extLst>
                    <a:ext uri="{9D8B030D-6E8A-4147-A177-3AD203B41FA5}">
                      <a16:colId xmlns:a16="http://schemas.microsoft.com/office/drawing/2014/main" val="1599991752"/>
                    </a:ext>
                  </a:extLst>
                </a:gridCol>
              </a:tblGrid>
              <a:tr h="449643">
                <a:tc>
                  <a:txBody>
                    <a:bodyPr/>
                    <a:lstStyle/>
                    <a:p>
                      <a:r>
                        <a:rPr lang="tr-TR" b="1" dirty="0" smtClean="0"/>
                        <a:t>Damar yolu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0" dirty="0" smtClean="0"/>
                        <a:t>8</a:t>
                      </a:r>
                      <a:r>
                        <a:rPr lang="tr-TR" b="0" baseline="0" dirty="0" smtClean="0"/>
                        <a:t> F, kalıcı HD </a:t>
                      </a:r>
                      <a:r>
                        <a:rPr lang="tr-TR" b="0" baseline="0" dirty="0" err="1" smtClean="0"/>
                        <a:t>katateri</a:t>
                      </a:r>
                      <a:endParaRPr lang="tr-T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509832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smtClean="0"/>
                        <a:t>Diyaliz tipi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HD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047923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smtClean="0"/>
                        <a:t>Seans sayısı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708166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smtClean="0"/>
                        <a:t>Seans süresi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 saat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915141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r>
                        <a:rPr lang="tr-TR" b="1" dirty="0" err="1" smtClean="0"/>
                        <a:t>Diyalizör</a:t>
                      </a:r>
                      <a:endParaRPr lang="tr-TR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FX 0.6 m2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216316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err="1" smtClean="0"/>
                        <a:t>Priming</a:t>
                      </a:r>
                      <a:endParaRPr lang="tr-TR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SF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51012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r>
                        <a:rPr lang="tr-TR" b="1" dirty="0" smtClean="0"/>
                        <a:t>Kan akım hızı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 – 100 ml/</a:t>
                      </a:r>
                      <a:r>
                        <a:rPr lang="tr-TR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dk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(5‐7 ml/kg/</a:t>
                      </a:r>
                      <a:r>
                        <a:rPr lang="tr-TR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dk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tr-T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788559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err="1" smtClean="0"/>
                        <a:t>Diyalizat</a:t>
                      </a:r>
                      <a:r>
                        <a:rPr lang="tr-TR" b="1" dirty="0" smtClean="0"/>
                        <a:t> akım hızı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0" dirty="0" smtClean="0"/>
                        <a:t>300 ml/</a:t>
                      </a:r>
                      <a:r>
                        <a:rPr lang="tr-TR" b="0" dirty="0" err="1" smtClean="0"/>
                        <a:t>dk</a:t>
                      </a:r>
                      <a:r>
                        <a:rPr lang="tr-TR" b="0" dirty="0" smtClean="0"/>
                        <a:t> (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300‐800 ml/</a:t>
                      </a:r>
                      <a:r>
                        <a:rPr lang="tr-TR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dk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tr-T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314167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err="1" smtClean="0"/>
                        <a:t>Antikoagülasyon</a:t>
                      </a:r>
                      <a:endParaRPr lang="tr-TR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standart </a:t>
                      </a:r>
                      <a:r>
                        <a:rPr lang="tr-TR" sz="1800" b="1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heparin</a:t>
                      </a:r>
                      <a:r>
                        <a:rPr lang="tr-TR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 saat 200 ünite, 1. ve 2.saat 100 IU (Standart </a:t>
                      </a:r>
                      <a:r>
                        <a:rPr lang="tr-TR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heparin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1. saat 20 IU/kg – daha sonra 10 IU/kg/saat)</a:t>
                      </a:r>
                      <a:endParaRPr lang="tr-T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021193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smtClean="0"/>
                        <a:t>UF hedefi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500 ml (UF hedefi: </a:t>
                      </a:r>
                      <a:r>
                        <a:rPr lang="es-ES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%5 VA/seans </a:t>
                      </a:r>
                      <a:r>
                        <a:rPr lang="es-E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veya </a:t>
                      </a:r>
                      <a:r>
                        <a:rPr lang="es-ES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 ml/kg/saat</a:t>
                      </a:r>
                      <a:r>
                        <a:rPr lang="tr-TR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219161"/>
                  </a:ext>
                </a:extLst>
              </a:tr>
            </a:tbl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706582" y="299258"/>
            <a:ext cx="5719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0070C0"/>
                </a:solidFill>
              </a:rPr>
              <a:t>Ö.H.K, HD </a:t>
            </a:r>
            <a:r>
              <a:rPr lang="tr-TR" sz="2400" b="1" dirty="0" smtClean="0">
                <a:solidFill>
                  <a:srgbClr val="0070C0"/>
                </a:solidFill>
              </a:rPr>
              <a:t>reçetesi</a:t>
            </a:r>
            <a:endParaRPr lang="tr-TR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176904"/>
              </p:ext>
            </p:extLst>
          </p:nvPr>
        </p:nvGraphicFramePr>
        <p:xfrm>
          <a:off x="7572893" y="212588"/>
          <a:ext cx="4198803" cy="364714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627186">
                  <a:extLst>
                    <a:ext uri="{9D8B030D-6E8A-4147-A177-3AD203B41FA5}">
                      <a16:colId xmlns:a16="http://schemas.microsoft.com/office/drawing/2014/main" val="925867851"/>
                    </a:ext>
                  </a:extLst>
                </a:gridCol>
                <a:gridCol w="2571617">
                  <a:extLst>
                    <a:ext uri="{9D8B030D-6E8A-4147-A177-3AD203B41FA5}">
                      <a16:colId xmlns:a16="http://schemas.microsoft.com/office/drawing/2014/main" val="3902110469"/>
                    </a:ext>
                  </a:extLst>
                </a:gridCol>
              </a:tblGrid>
              <a:tr h="607857">
                <a:tc gridSpan="2">
                  <a:txBody>
                    <a:bodyPr/>
                    <a:lstStyle/>
                    <a:p>
                      <a:r>
                        <a:rPr lang="tr-TR" sz="2400" dirty="0" err="1" smtClean="0"/>
                        <a:t>Diyalizat</a:t>
                      </a:r>
                      <a:r>
                        <a:rPr lang="tr-TR" sz="2400" dirty="0" smtClean="0"/>
                        <a:t> İçeriği</a:t>
                      </a:r>
                      <a:endParaRPr lang="tr-TR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135047"/>
                  </a:ext>
                </a:extLst>
              </a:tr>
              <a:tr h="607857">
                <a:tc>
                  <a:txBody>
                    <a:bodyPr/>
                    <a:lstStyle/>
                    <a:p>
                      <a:r>
                        <a:rPr lang="tr-TR" sz="2400" b="1" dirty="0" smtClean="0"/>
                        <a:t>Bikarbonat</a:t>
                      </a:r>
                      <a:endParaRPr lang="tr-T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 </a:t>
                      </a:r>
                      <a:r>
                        <a:rPr lang="tr-TR" sz="2400" b="1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mmol</a:t>
                      </a:r>
                      <a:r>
                        <a:rPr lang="tr-TR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/L</a:t>
                      </a:r>
                      <a:endParaRPr lang="tr-T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461676"/>
                  </a:ext>
                </a:extLst>
              </a:tr>
              <a:tr h="607857">
                <a:tc>
                  <a:txBody>
                    <a:bodyPr/>
                    <a:lstStyle/>
                    <a:p>
                      <a:r>
                        <a:rPr lang="tr-TR" sz="2400" b="1" dirty="0" smtClean="0"/>
                        <a:t>Sodyum</a:t>
                      </a:r>
                      <a:endParaRPr lang="tr-T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b="1" dirty="0" smtClean="0"/>
                        <a:t>140 </a:t>
                      </a:r>
                      <a:r>
                        <a:rPr lang="tr-TR" sz="2400" b="1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mEq</a:t>
                      </a:r>
                      <a:r>
                        <a:rPr lang="tr-TR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/L</a:t>
                      </a:r>
                      <a:endParaRPr lang="tr-T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273154"/>
                  </a:ext>
                </a:extLst>
              </a:tr>
              <a:tr h="607857">
                <a:tc>
                  <a:txBody>
                    <a:bodyPr/>
                    <a:lstStyle/>
                    <a:p>
                      <a:r>
                        <a:rPr lang="tr-TR" sz="2400" b="1" dirty="0" smtClean="0"/>
                        <a:t>Potasyum</a:t>
                      </a:r>
                      <a:endParaRPr lang="tr-T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b="1" dirty="0" smtClean="0"/>
                        <a:t>2 </a:t>
                      </a:r>
                      <a:r>
                        <a:rPr lang="tr-TR" sz="2400" b="1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mEq</a:t>
                      </a:r>
                      <a:r>
                        <a:rPr lang="tr-TR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/L</a:t>
                      </a:r>
                      <a:endParaRPr lang="tr-T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589521"/>
                  </a:ext>
                </a:extLst>
              </a:tr>
              <a:tr h="607857">
                <a:tc>
                  <a:txBody>
                    <a:bodyPr/>
                    <a:lstStyle/>
                    <a:p>
                      <a:r>
                        <a:rPr lang="tr-TR" sz="2400" b="1" dirty="0" smtClean="0"/>
                        <a:t>Kalsiyum</a:t>
                      </a:r>
                      <a:endParaRPr lang="tr-T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b="1" dirty="0" smtClean="0"/>
                        <a:t>1.25 </a:t>
                      </a:r>
                      <a:r>
                        <a:rPr lang="tr-TR" sz="2400" b="1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mEq</a:t>
                      </a:r>
                      <a:r>
                        <a:rPr lang="tr-TR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/L</a:t>
                      </a:r>
                      <a:endParaRPr lang="tr-T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781722"/>
                  </a:ext>
                </a:extLst>
              </a:tr>
              <a:tr h="6078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="1" dirty="0" smtClean="0"/>
                        <a:t>Glikoz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b="1" dirty="0" smtClean="0"/>
                        <a:t>200 </a:t>
                      </a:r>
                      <a:r>
                        <a:rPr lang="tr-TR" sz="2400" b="1" dirty="0" smtClean="0"/>
                        <a:t>mg/dl</a:t>
                      </a:r>
                      <a:endParaRPr lang="tr-T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793639"/>
                  </a:ext>
                </a:extLst>
              </a:tr>
            </a:tbl>
          </a:graphicData>
        </a:graphic>
      </p:graphicFrame>
      <p:sp>
        <p:nvSpPr>
          <p:cNvPr id="3" name="Dikdörtgen 2"/>
          <p:cNvSpPr/>
          <p:nvPr/>
        </p:nvSpPr>
        <p:spPr>
          <a:xfrm>
            <a:off x="1092351" y="6020744"/>
            <a:ext cx="99637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 err="1" smtClean="0">
                <a:solidFill>
                  <a:srgbClr val="FF0000"/>
                </a:solidFill>
              </a:rPr>
              <a:t>Antikoagülasyonda</a:t>
            </a:r>
            <a:r>
              <a:rPr lang="tr-TR" sz="2800" dirty="0" smtClean="0">
                <a:solidFill>
                  <a:srgbClr val="FF0000"/>
                </a:solidFill>
              </a:rPr>
              <a:t> </a:t>
            </a:r>
            <a:r>
              <a:rPr lang="tr-TR" sz="2800" b="1" dirty="0" smtClean="0">
                <a:solidFill>
                  <a:srgbClr val="FF0000"/>
                </a:solidFill>
              </a:rPr>
              <a:t>LMWH kullanımı? </a:t>
            </a:r>
            <a:r>
              <a:rPr lang="tr-TR" sz="2800" b="1" dirty="0">
                <a:solidFill>
                  <a:srgbClr val="FF0000"/>
                </a:solidFill>
              </a:rPr>
              <a:t>1 mg/kg </a:t>
            </a:r>
            <a:r>
              <a:rPr lang="tr-TR" sz="2800" dirty="0">
                <a:solidFill>
                  <a:srgbClr val="FF0000"/>
                </a:solidFill>
              </a:rPr>
              <a:t>veya </a:t>
            </a:r>
            <a:r>
              <a:rPr lang="tr-TR" sz="2800" b="1" dirty="0" smtClean="0">
                <a:solidFill>
                  <a:srgbClr val="FF0000"/>
                </a:solidFill>
              </a:rPr>
              <a:t>50 </a:t>
            </a:r>
            <a:r>
              <a:rPr lang="tr-TR" sz="2800" b="1" dirty="0">
                <a:solidFill>
                  <a:srgbClr val="FF0000"/>
                </a:solidFill>
              </a:rPr>
              <a:t>IU/kg </a:t>
            </a:r>
            <a:r>
              <a:rPr lang="tr-TR" sz="2800" b="1" dirty="0" err="1">
                <a:solidFill>
                  <a:srgbClr val="FF0000"/>
                </a:solidFill>
              </a:rPr>
              <a:t>bolus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55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30876" y="25452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tr-TR" b="1" dirty="0" smtClean="0">
                <a:solidFill>
                  <a:srgbClr val="0070C0"/>
                </a:solidFill>
              </a:rPr>
              <a:t>A.K, 9 y, K</a:t>
            </a:r>
          </a:p>
          <a:p>
            <a:endParaRPr lang="tr-TR" dirty="0"/>
          </a:p>
          <a:p>
            <a:r>
              <a:rPr lang="tr-TR" dirty="0" err="1" smtClean="0"/>
              <a:t>Primer</a:t>
            </a:r>
            <a:r>
              <a:rPr lang="tr-TR" dirty="0" smtClean="0"/>
              <a:t> hastalık: </a:t>
            </a:r>
            <a:r>
              <a:rPr lang="tr-TR" dirty="0" err="1" smtClean="0"/>
              <a:t>Kaudal</a:t>
            </a:r>
            <a:r>
              <a:rPr lang="tr-TR" dirty="0" smtClean="0"/>
              <a:t> regresyon sendromu, </a:t>
            </a:r>
            <a:r>
              <a:rPr lang="tr-TR" dirty="0" err="1" smtClean="0"/>
              <a:t>sakral</a:t>
            </a:r>
            <a:r>
              <a:rPr lang="tr-TR" dirty="0" smtClean="0"/>
              <a:t> </a:t>
            </a:r>
            <a:r>
              <a:rPr lang="tr-TR" dirty="0" err="1" smtClean="0"/>
              <a:t>agenezi</a:t>
            </a:r>
            <a:r>
              <a:rPr lang="tr-TR" dirty="0" smtClean="0"/>
              <a:t>, </a:t>
            </a:r>
            <a:r>
              <a:rPr lang="tr-TR" dirty="0" err="1" smtClean="0"/>
              <a:t>üretra</a:t>
            </a:r>
            <a:r>
              <a:rPr lang="tr-TR" dirty="0" smtClean="0"/>
              <a:t> </a:t>
            </a:r>
            <a:r>
              <a:rPr lang="tr-TR" dirty="0" err="1" smtClean="0"/>
              <a:t>atrezisi</a:t>
            </a:r>
            <a:r>
              <a:rPr lang="tr-TR" dirty="0" smtClean="0"/>
              <a:t>, </a:t>
            </a:r>
            <a:r>
              <a:rPr lang="tr-TR" dirty="0" err="1" smtClean="0"/>
              <a:t>nörojen</a:t>
            </a:r>
            <a:r>
              <a:rPr lang="tr-TR" dirty="0" smtClean="0"/>
              <a:t> mesane</a:t>
            </a:r>
          </a:p>
          <a:p>
            <a:r>
              <a:rPr lang="tr-TR" dirty="0" smtClean="0"/>
              <a:t>Başvuru: 2017 de hemodiyaliz programına alındı </a:t>
            </a:r>
          </a:p>
          <a:p>
            <a:r>
              <a:rPr lang="tr-TR" dirty="0" smtClean="0"/>
              <a:t>Vücut ağırlığı: 8 kg</a:t>
            </a:r>
          </a:p>
          <a:p>
            <a:r>
              <a:rPr lang="tr-TR" dirty="0" smtClean="0"/>
              <a:t>Boy: 72 cm</a:t>
            </a:r>
          </a:p>
          <a:p>
            <a:r>
              <a:rPr lang="tr-TR" dirty="0" smtClean="0"/>
              <a:t>İdrar miktarı: </a:t>
            </a:r>
            <a:r>
              <a:rPr lang="tr-TR" dirty="0" smtClean="0">
                <a:sym typeface="Symbol" panose="05050102010706020507" pitchFamily="18" charset="2"/>
              </a:rPr>
              <a:t></a:t>
            </a:r>
            <a:r>
              <a:rPr lang="tr-TR" dirty="0" smtClean="0"/>
              <a:t>1200 ml/gün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23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8584478"/>
              </p:ext>
            </p:extLst>
          </p:nvPr>
        </p:nvGraphicFramePr>
        <p:xfrm>
          <a:off x="706582" y="1047400"/>
          <a:ext cx="10947864" cy="513651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618512">
                  <a:extLst>
                    <a:ext uri="{9D8B030D-6E8A-4147-A177-3AD203B41FA5}">
                      <a16:colId xmlns:a16="http://schemas.microsoft.com/office/drawing/2014/main" val="510866415"/>
                    </a:ext>
                  </a:extLst>
                </a:gridCol>
                <a:gridCol w="8329352">
                  <a:extLst>
                    <a:ext uri="{9D8B030D-6E8A-4147-A177-3AD203B41FA5}">
                      <a16:colId xmlns:a16="http://schemas.microsoft.com/office/drawing/2014/main" val="1599991752"/>
                    </a:ext>
                  </a:extLst>
                </a:gridCol>
              </a:tblGrid>
              <a:tr h="449643">
                <a:tc>
                  <a:txBody>
                    <a:bodyPr/>
                    <a:lstStyle/>
                    <a:p>
                      <a:r>
                        <a:rPr lang="tr-TR" b="1" dirty="0" smtClean="0"/>
                        <a:t>Damar yolu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0" dirty="0" smtClean="0"/>
                        <a:t>8</a:t>
                      </a:r>
                      <a:r>
                        <a:rPr lang="tr-TR" b="0" baseline="0" dirty="0" smtClean="0"/>
                        <a:t> F, kalıcı HD </a:t>
                      </a:r>
                      <a:r>
                        <a:rPr lang="tr-TR" b="0" baseline="0" dirty="0" err="1" smtClean="0"/>
                        <a:t>katateri</a:t>
                      </a:r>
                      <a:endParaRPr lang="tr-T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509832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smtClean="0"/>
                        <a:t>Diyaliz tipi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HD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047923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smtClean="0"/>
                        <a:t>Seans sayısı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708166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smtClean="0"/>
                        <a:t>Seans süresi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 saat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915141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r>
                        <a:rPr lang="tr-TR" b="1" dirty="0" err="1" smtClean="0"/>
                        <a:t>Diyalizör</a:t>
                      </a:r>
                      <a:endParaRPr lang="tr-TR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FX 0.4 m2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216316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err="1" smtClean="0"/>
                        <a:t>Priming</a:t>
                      </a:r>
                      <a:endParaRPr lang="tr-TR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Eritrosit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51012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r>
                        <a:rPr lang="tr-TR" b="1" dirty="0" smtClean="0"/>
                        <a:t>Kan akım hızı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 – 100 ml/</a:t>
                      </a:r>
                      <a:r>
                        <a:rPr lang="tr-TR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dk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(5‐7 ml/kg/</a:t>
                      </a:r>
                      <a:r>
                        <a:rPr lang="tr-TR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dk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tr-T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788559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err="1" smtClean="0"/>
                        <a:t>Diyalizat</a:t>
                      </a:r>
                      <a:r>
                        <a:rPr lang="tr-TR" b="1" dirty="0" smtClean="0"/>
                        <a:t> akım hızı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0" dirty="0" smtClean="0"/>
                        <a:t>300 ml/</a:t>
                      </a:r>
                      <a:r>
                        <a:rPr lang="tr-TR" b="0" dirty="0" err="1" smtClean="0"/>
                        <a:t>dk</a:t>
                      </a:r>
                      <a:r>
                        <a:rPr lang="tr-TR" b="0" dirty="0" smtClean="0"/>
                        <a:t> (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300‐800 ml/</a:t>
                      </a:r>
                      <a:r>
                        <a:rPr lang="tr-TR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dk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tr-T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314167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err="1" smtClean="0"/>
                        <a:t>Antikoagülasyon</a:t>
                      </a:r>
                      <a:endParaRPr lang="tr-TR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standart </a:t>
                      </a:r>
                      <a:r>
                        <a:rPr lang="tr-TR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heparin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0. saat 200 ünite, 1. ve 2.saat 100 IU (Standart </a:t>
                      </a:r>
                      <a:r>
                        <a:rPr lang="tr-TR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heparin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1. saat 20 IU/kg -daha sonra 10 IU/kg/saat)</a:t>
                      </a:r>
                      <a:endParaRPr lang="tr-T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021193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smtClean="0"/>
                        <a:t>UF hedefi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-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219161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1" dirty="0" smtClean="0">
                          <a:solidFill>
                            <a:srgbClr val="FF0000"/>
                          </a:solidFill>
                        </a:rPr>
                        <a:t>Diyalizde</a:t>
                      </a:r>
                      <a:r>
                        <a:rPr lang="tr-TR" sz="2000" b="1" baseline="0" dirty="0" smtClean="0">
                          <a:solidFill>
                            <a:srgbClr val="FF0000"/>
                          </a:solidFill>
                        </a:rPr>
                        <a:t> Sorun</a:t>
                      </a:r>
                      <a:endParaRPr lang="tr-TR" sz="20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1" dirty="0" smtClean="0">
                          <a:solidFill>
                            <a:srgbClr val="FF0000"/>
                          </a:solidFill>
                        </a:rPr>
                        <a:t>Diyaliz seansı sırasında huzursuzluk ve hipotansiyon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670718"/>
                  </a:ext>
                </a:extLst>
              </a:tr>
            </a:tbl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706582" y="299258"/>
            <a:ext cx="5719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0070C0"/>
                </a:solidFill>
              </a:rPr>
              <a:t>A.K, HD reçetesi – ilk yıl</a:t>
            </a:r>
            <a:endParaRPr lang="tr-TR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665845"/>
              </p:ext>
            </p:extLst>
          </p:nvPr>
        </p:nvGraphicFramePr>
        <p:xfrm>
          <a:off x="7572893" y="212586"/>
          <a:ext cx="4381683" cy="322363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698058">
                  <a:extLst>
                    <a:ext uri="{9D8B030D-6E8A-4147-A177-3AD203B41FA5}">
                      <a16:colId xmlns:a16="http://schemas.microsoft.com/office/drawing/2014/main" val="925867851"/>
                    </a:ext>
                  </a:extLst>
                </a:gridCol>
                <a:gridCol w="2683625">
                  <a:extLst>
                    <a:ext uri="{9D8B030D-6E8A-4147-A177-3AD203B41FA5}">
                      <a16:colId xmlns:a16="http://schemas.microsoft.com/office/drawing/2014/main" val="3902110469"/>
                    </a:ext>
                  </a:extLst>
                </a:gridCol>
              </a:tblGrid>
              <a:tr h="537272">
                <a:tc gridSpan="2">
                  <a:txBody>
                    <a:bodyPr/>
                    <a:lstStyle/>
                    <a:p>
                      <a:r>
                        <a:rPr lang="tr-TR" sz="2400" b="1" dirty="0" err="1" smtClean="0"/>
                        <a:t>Diyalizat</a:t>
                      </a:r>
                      <a:r>
                        <a:rPr lang="tr-TR" sz="2400" b="1" dirty="0" smtClean="0"/>
                        <a:t> İçeriği</a:t>
                      </a:r>
                      <a:endParaRPr lang="tr-TR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135047"/>
                  </a:ext>
                </a:extLst>
              </a:tr>
              <a:tr h="537272">
                <a:tc>
                  <a:txBody>
                    <a:bodyPr/>
                    <a:lstStyle/>
                    <a:p>
                      <a:r>
                        <a:rPr lang="tr-TR" sz="2400" b="1" dirty="0" smtClean="0"/>
                        <a:t>Bikarbonat</a:t>
                      </a:r>
                      <a:endParaRPr lang="tr-T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 </a:t>
                      </a:r>
                      <a:r>
                        <a:rPr lang="tr-TR" sz="2400" b="1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mmol</a:t>
                      </a:r>
                      <a:r>
                        <a:rPr lang="tr-TR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/L</a:t>
                      </a:r>
                      <a:endParaRPr lang="tr-T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461676"/>
                  </a:ext>
                </a:extLst>
              </a:tr>
              <a:tr h="537272">
                <a:tc>
                  <a:txBody>
                    <a:bodyPr/>
                    <a:lstStyle/>
                    <a:p>
                      <a:r>
                        <a:rPr lang="tr-TR" sz="2400" b="1" dirty="0" smtClean="0"/>
                        <a:t>Sodyum</a:t>
                      </a:r>
                      <a:endParaRPr lang="tr-T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b="1" dirty="0" smtClean="0"/>
                        <a:t>140 </a:t>
                      </a:r>
                      <a:r>
                        <a:rPr lang="tr-TR" sz="2400" b="1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mEq</a:t>
                      </a:r>
                      <a:r>
                        <a:rPr lang="tr-TR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/L</a:t>
                      </a:r>
                      <a:endParaRPr lang="tr-T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273154"/>
                  </a:ext>
                </a:extLst>
              </a:tr>
              <a:tr h="537272">
                <a:tc>
                  <a:txBody>
                    <a:bodyPr/>
                    <a:lstStyle/>
                    <a:p>
                      <a:r>
                        <a:rPr lang="tr-TR" sz="2400" b="1" dirty="0" smtClean="0"/>
                        <a:t>Potasyum</a:t>
                      </a:r>
                      <a:endParaRPr lang="tr-T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b="1" dirty="0" smtClean="0"/>
                        <a:t>2 </a:t>
                      </a:r>
                      <a:r>
                        <a:rPr lang="tr-TR" sz="2400" b="1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mEq</a:t>
                      </a:r>
                      <a:r>
                        <a:rPr lang="tr-TR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/L</a:t>
                      </a:r>
                      <a:endParaRPr lang="tr-T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589521"/>
                  </a:ext>
                </a:extLst>
              </a:tr>
              <a:tr h="537272">
                <a:tc>
                  <a:txBody>
                    <a:bodyPr/>
                    <a:lstStyle/>
                    <a:p>
                      <a:r>
                        <a:rPr lang="tr-TR" sz="2400" b="1" dirty="0" smtClean="0"/>
                        <a:t>Kalsiyum</a:t>
                      </a:r>
                      <a:endParaRPr lang="tr-T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b="1" dirty="0" smtClean="0"/>
                        <a:t>1.25 </a:t>
                      </a:r>
                      <a:r>
                        <a:rPr lang="tr-TR" sz="2400" b="1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mEq</a:t>
                      </a:r>
                      <a:r>
                        <a:rPr lang="tr-TR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/L</a:t>
                      </a:r>
                      <a:endParaRPr lang="tr-T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781722"/>
                  </a:ext>
                </a:extLst>
              </a:tr>
              <a:tr h="5372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="1" dirty="0" smtClean="0"/>
                        <a:t>Glikoz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b="1" dirty="0" smtClean="0"/>
                        <a:t>200 </a:t>
                      </a:r>
                      <a:r>
                        <a:rPr lang="tr-TR" sz="2400" b="1" dirty="0" smtClean="0"/>
                        <a:t>mg/dl</a:t>
                      </a:r>
                      <a:endParaRPr lang="tr-T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7936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740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5389" y="623455"/>
            <a:ext cx="11130741" cy="5553508"/>
          </a:xfrm>
        </p:spPr>
        <p:txBody>
          <a:bodyPr/>
          <a:lstStyle/>
          <a:p>
            <a:pPr marL="0" indent="0">
              <a:buNone/>
            </a:pPr>
            <a:r>
              <a:rPr lang="tr-TR" b="1" dirty="0" err="1">
                <a:solidFill>
                  <a:srgbClr val="0070C0"/>
                </a:solidFill>
              </a:rPr>
              <a:t>İntradiyalitik</a:t>
            </a:r>
            <a:r>
              <a:rPr lang="tr-TR" b="1" dirty="0">
                <a:solidFill>
                  <a:srgbClr val="0070C0"/>
                </a:solidFill>
              </a:rPr>
              <a:t> </a:t>
            </a:r>
            <a:r>
              <a:rPr lang="tr-TR" b="1" dirty="0" smtClean="0">
                <a:solidFill>
                  <a:srgbClr val="0070C0"/>
                </a:solidFill>
              </a:rPr>
              <a:t>Hipotansiyon</a:t>
            </a:r>
          </a:p>
          <a:p>
            <a:endParaRPr lang="tr-TR" dirty="0"/>
          </a:p>
          <a:p>
            <a:r>
              <a:rPr lang="tr-TR" dirty="0"/>
              <a:t>En sık komplikasyon </a:t>
            </a:r>
            <a:r>
              <a:rPr lang="tr-TR" dirty="0" smtClean="0"/>
              <a:t>~ %</a:t>
            </a:r>
            <a:r>
              <a:rPr lang="tr-TR" dirty="0"/>
              <a:t>20 </a:t>
            </a:r>
            <a:endParaRPr lang="tr-TR" dirty="0" smtClean="0"/>
          </a:p>
          <a:p>
            <a:r>
              <a:rPr lang="tr-TR" dirty="0" err="1" smtClean="0"/>
              <a:t>Sistolik</a:t>
            </a:r>
            <a:r>
              <a:rPr lang="tr-TR" dirty="0" smtClean="0"/>
              <a:t> </a:t>
            </a:r>
            <a:r>
              <a:rPr lang="tr-TR" dirty="0"/>
              <a:t>kan basıncında &gt; 20 mm </a:t>
            </a:r>
            <a:r>
              <a:rPr lang="tr-TR" dirty="0" smtClean="0"/>
              <a:t>Hg/Ortalama </a:t>
            </a:r>
            <a:r>
              <a:rPr lang="tr-TR" dirty="0"/>
              <a:t>kan basıncında &gt; 10 mm Hg düşüş </a:t>
            </a:r>
            <a:r>
              <a:rPr lang="tr-TR" dirty="0" smtClean="0"/>
              <a:t>VE semptomların olması  </a:t>
            </a:r>
          </a:p>
          <a:p>
            <a:pPr marL="0" indent="0" algn="r">
              <a:buNone/>
            </a:pPr>
            <a:r>
              <a:rPr lang="tr-TR" dirty="0" smtClean="0"/>
              <a:t>EBPG </a:t>
            </a:r>
            <a:r>
              <a:rPr lang="tr-TR" dirty="0"/>
              <a:t>2007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Sistolik</a:t>
            </a:r>
            <a:r>
              <a:rPr lang="tr-TR" dirty="0" smtClean="0"/>
              <a:t> </a:t>
            </a:r>
            <a:r>
              <a:rPr lang="tr-TR" dirty="0"/>
              <a:t>kan basıncı &lt; 5. </a:t>
            </a:r>
            <a:r>
              <a:rPr lang="tr-TR" dirty="0" err="1"/>
              <a:t>persentil</a:t>
            </a:r>
            <a:r>
              <a:rPr lang="tr-TR" dirty="0"/>
              <a:t> değeri </a:t>
            </a:r>
            <a:endParaRPr lang="tr-TR" dirty="0" smtClean="0"/>
          </a:p>
          <a:p>
            <a:endParaRPr lang="tr-TR" dirty="0"/>
          </a:p>
          <a:p>
            <a:pPr marL="0" indent="0" algn="r">
              <a:buNone/>
            </a:pPr>
            <a:r>
              <a:rPr lang="tr-TR" dirty="0" err="1" smtClean="0"/>
              <a:t>Hothi</a:t>
            </a:r>
            <a:r>
              <a:rPr lang="tr-TR" dirty="0" smtClean="0"/>
              <a:t> </a:t>
            </a:r>
            <a:r>
              <a:rPr lang="tr-TR" dirty="0"/>
              <a:t>DK et al. Pediatr </a:t>
            </a:r>
            <a:r>
              <a:rPr lang="tr-TR" dirty="0" err="1"/>
              <a:t>Nephrol</a:t>
            </a:r>
            <a:r>
              <a:rPr lang="tr-TR" dirty="0"/>
              <a:t> 2009</a:t>
            </a:r>
          </a:p>
        </p:txBody>
      </p:sp>
    </p:spTree>
    <p:extLst>
      <p:ext uri="{BB962C8B-B14F-4D97-AF65-F5344CB8AC3E}">
        <p14:creationId xmlns:p14="http://schemas.microsoft.com/office/powerpoint/2010/main" val="417420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65265" y="548640"/>
            <a:ext cx="11080866" cy="59602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err="1">
                <a:solidFill>
                  <a:srgbClr val="0070C0"/>
                </a:solidFill>
              </a:rPr>
              <a:t>İntradiyalitik</a:t>
            </a:r>
            <a:r>
              <a:rPr lang="tr-TR" b="1" dirty="0">
                <a:solidFill>
                  <a:srgbClr val="0070C0"/>
                </a:solidFill>
              </a:rPr>
              <a:t> </a:t>
            </a:r>
            <a:r>
              <a:rPr lang="tr-TR" b="1" dirty="0" smtClean="0">
                <a:solidFill>
                  <a:srgbClr val="0070C0"/>
                </a:solidFill>
              </a:rPr>
              <a:t>Hipotansiyon</a:t>
            </a:r>
          </a:p>
          <a:p>
            <a:pPr marL="0" indent="0">
              <a:buNone/>
            </a:pPr>
            <a:endParaRPr lang="tr-TR" b="1" dirty="0">
              <a:solidFill>
                <a:srgbClr val="0070C0"/>
              </a:solidFill>
            </a:endParaRPr>
          </a:p>
          <a:p>
            <a:r>
              <a:rPr lang="tr-TR" dirty="0" smtClean="0"/>
              <a:t>Klinik: Fenalık hissi, bulantı</a:t>
            </a:r>
            <a:r>
              <a:rPr lang="tr-TR" dirty="0"/>
              <a:t>, </a:t>
            </a:r>
            <a:r>
              <a:rPr lang="tr-TR" dirty="0" smtClean="0"/>
              <a:t>kusma, soğuk terleme, bilinç değişiklikleri, kramplar </a:t>
            </a:r>
            <a:r>
              <a:rPr lang="tr-TR" dirty="0"/>
              <a:t>özellikle çocuklarda </a:t>
            </a:r>
            <a:r>
              <a:rPr lang="tr-TR" dirty="0" smtClean="0"/>
              <a:t>karın ağrısı, </a:t>
            </a:r>
            <a:r>
              <a:rPr lang="tr-TR" dirty="0" err="1" smtClean="0"/>
              <a:t>defekasyon</a:t>
            </a:r>
            <a:r>
              <a:rPr lang="tr-TR" dirty="0" smtClean="0"/>
              <a:t> hissi, huzursuzluk, ağlama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Yetersiz </a:t>
            </a:r>
            <a:r>
              <a:rPr lang="tr-TR" dirty="0" smtClean="0"/>
              <a:t>diyaliz, organ </a:t>
            </a:r>
            <a:r>
              <a:rPr lang="tr-TR" dirty="0" err="1" smtClean="0"/>
              <a:t>iskemilerine</a:t>
            </a:r>
            <a:r>
              <a:rPr lang="tr-TR" dirty="0" smtClean="0"/>
              <a:t> neden olur, </a:t>
            </a:r>
            <a:r>
              <a:rPr lang="tr-TR" dirty="0" smtClean="0"/>
              <a:t>HD </a:t>
            </a:r>
            <a:r>
              <a:rPr lang="tr-TR" dirty="0"/>
              <a:t>hastalarında ölüm için bağımsız risk </a:t>
            </a:r>
            <a:r>
              <a:rPr lang="tr-TR" dirty="0" smtClean="0"/>
              <a:t>faktörü</a:t>
            </a:r>
          </a:p>
          <a:p>
            <a:endParaRPr lang="tr-TR" dirty="0" smtClean="0"/>
          </a:p>
          <a:p>
            <a:pPr lvl="0"/>
            <a:r>
              <a:rPr lang="tr-TR" b="1" dirty="0"/>
              <a:t>Acil Tedavi: </a:t>
            </a:r>
            <a:r>
              <a:rPr lang="tr-TR" dirty="0" err="1"/>
              <a:t>Trendelenburg</a:t>
            </a:r>
            <a:r>
              <a:rPr lang="tr-TR" dirty="0"/>
              <a:t> </a:t>
            </a:r>
            <a:r>
              <a:rPr lang="tr-TR" dirty="0" smtClean="0"/>
              <a:t>pozisyonu, </a:t>
            </a:r>
            <a:r>
              <a:rPr lang="tr-TR" dirty="0" err="1" smtClean="0"/>
              <a:t>ultrafiltrasyonun</a:t>
            </a:r>
            <a:r>
              <a:rPr lang="tr-TR" dirty="0" smtClean="0"/>
              <a:t> </a:t>
            </a:r>
            <a:r>
              <a:rPr lang="tr-TR" dirty="0"/>
              <a:t>durdurulması, %0.9 </a:t>
            </a:r>
            <a:r>
              <a:rPr lang="tr-TR" dirty="0" err="1"/>
              <a:t>NaCl</a:t>
            </a:r>
            <a:r>
              <a:rPr lang="tr-TR" dirty="0"/>
              <a:t> </a:t>
            </a:r>
            <a:r>
              <a:rPr lang="tr-TR" dirty="0" smtClean="0"/>
              <a:t>verilmesi ( 5 ml/kg), nazal O2, </a:t>
            </a:r>
            <a:r>
              <a:rPr lang="tr-TR" dirty="0" err="1" smtClean="0"/>
              <a:t>midodrin</a:t>
            </a:r>
            <a:r>
              <a:rPr lang="tr-TR" dirty="0" smtClean="0"/>
              <a:t> </a:t>
            </a:r>
            <a:r>
              <a:rPr lang="tr-TR" dirty="0"/>
              <a:t>(</a:t>
            </a:r>
            <a:r>
              <a:rPr lang="tr-TR" dirty="0">
                <a:sym typeface="Symbol" panose="05050102010706020507" pitchFamily="18" charset="2"/>
              </a:rPr>
              <a:t> </a:t>
            </a:r>
            <a:r>
              <a:rPr lang="tr-TR" dirty="0" err="1">
                <a:sym typeface="Symbol" panose="05050102010706020507" pitchFamily="18" charset="2"/>
              </a:rPr>
              <a:t>agonist</a:t>
            </a:r>
            <a:r>
              <a:rPr lang="tr-TR" dirty="0">
                <a:sym typeface="Symbol" panose="05050102010706020507" pitchFamily="18" charset="2"/>
              </a:rPr>
              <a:t>)</a:t>
            </a:r>
            <a:endParaRPr lang="tr-TR" dirty="0"/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23383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40574" y="274320"/>
            <a:ext cx="11130741" cy="59851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4400" b="1" dirty="0" err="1">
                <a:solidFill>
                  <a:srgbClr val="0070C0"/>
                </a:solidFill>
              </a:rPr>
              <a:t>İntradiyalitik</a:t>
            </a:r>
            <a:r>
              <a:rPr lang="tr-TR" sz="4400" b="1" dirty="0">
                <a:solidFill>
                  <a:srgbClr val="0070C0"/>
                </a:solidFill>
              </a:rPr>
              <a:t> </a:t>
            </a:r>
            <a:r>
              <a:rPr lang="tr-TR" sz="4400" b="1" dirty="0" smtClean="0">
                <a:solidFill>
                  <a:srgbClr val="0070C0"/>
                </a:solidFill>
              </a:rPr>
              <a:t>Hipotansiyon - Önlemler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b="1" dirty="0" smtClean="0"/>
              <a:t>Diyaliz öncesi </a:t>
            </a:r>
          </a:p>
          <a:p>
            <a:r>
              <a:rPr lang="tr-TR" dirty="0" smtClean="0"/>
              <a:t>Kuru ağırlığın doğru belirlenmesi</a:t>
            </a:r>
          </a:p>
          <a:p>
            <a:r>
              <a:rPr lang="tr-TR" dirty="0" err="1" smtClean="0"/>
              <a:t>İnterdiyalitik</a:t>
            </a:r>
            <a:r>
              <a:rPr lang="tr-TR" dirty="0" smtClean="0"/>
              <a:t> </a:t>
            </a:r>
            <a:r>
              <a:rPr lang="tr-TR" dirty="0"/>
              <a:t>tuz ve sıvı </a:t>
            </a:r>
            <a:r>
              <a:rPr lang="tr-TR" dirty="0" smtClean="0"/>
              <a:t>alımının kısıtlanması</a:t>
            </a:r>
          </a:p>
          <a:p>
            <a:r>
              <a:rPr lang="tr-TR" dirty="0" smtClean="0"/>
              <a:t>Diyaliz </a:t>
            </a:r>
            <a:r>
              <a:rPr lang="tr-TR" dirty="0"/>
              <a:t>sırasında </a:t>
            </a:r>
            <a:r>
              <a:rPr lang="tr-TR" dirty="0" smtClean="0"/>
              <a:t>beslenmenin engellenmesi</a:t>
            </a:r>
          </a:p>
          <a:p>
            <a:r>
              <a:rPr lang="tr-TR" dirty="0" err="1" smtClean="0"/>
              <a:t>Antihipertansif</a:t>
            </a:r>
            <a:r>
              <a:rPr lang="tr-TR" dirty="0" smtClean="0"/>
              <a:t> ilaçların </a:t>
            </a:r>
            <a:r>
              <a:rPr lang="tr-TR" dirty="0"/>
              <a:t>düzenlemesi </a:t>
            </a:r>
            <a:endParaRPr lang="tr-TR" dirty="0" smtClean="0"/>
          </a:p>
          <a:p>
            <a:r>
              <a:rPr lang="tr-TR" dirty="0" err="1" smtClean="0"/>
              <a:t>Hb</a:t>
            </a:r>
            <a:r>
              <a:rPr lang="tr-TR" dirty="0" smtClean="0"/>
              <a:t> </a:t>
            </a:r>
            <a:r>
              <a:rPr lang="tr-TR" dirty="0"/>
              <a:t>&gt;10 </a:t>
            </a:r>
            <a:r>
              <a:rPr lang="tr-TR" dirty="0" smtClean="0"/>
              <a:t>g/</a:t>
            </a:r>
            <a:r>
              <a:rPr lang="tr-TR" dirty="0" err="1" smtClean="0"/>
              <a:t>dL</a:t>
            </a:r>
            <a:r>
              <a:rPr lang="tr-TR" dirty="0" smtClean="0"/>
              <a:t> </a:t>
            </a:r>
            <a:r>
              <a:rPr lang="tr-TR" dirty="0" smtClean="0"/>
              <a:t>sağlanması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0465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40574" y="274320"/>
            <a:ext cx="11130741" cy="598516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sz="4400" b="1" dirty="0" err="1">
                <a:solidFill>
                  <a:srgbClr val="0070C0"/>
                </a:solidFill>
              </a:rPr>
              <a:t>İntradiyalitik</a:t>
            </a:r>
            <a:r>
              <a:rPr lang="tr-TR" sz="4400" b="1" dirty="0">
                <a:solidFill>
                  <a:srgbClr val="0070C0"/>
                </a:solidFill>
              </a:rPr>
              <a:t> </a:t>
            </a:r>
            <a:r>
              <a:rPr lang="tr-TR" sz="4400" b="1" dirty="0" smtClean="0">
                <a:solidFill>
                  <a:srgbClr val="0070C0"/>
                </a:solidFill>
              </a:rPr>
              <a:t>Hipotansiyon - Önlemler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b="1" dirty="0" smtClean="0"/>
              <a:t>Diyaliz </a:t>
            </a:r>
            <a:r>
              <a:rPr lang="tr-TR" b="1" dirty="0" smtClean="0"/>
              <a:t>sırasında</a:t>
            </a:r>
          </a:p>
          <a:p>
            <a:r>
              <a:rPr lang="tr-TR" dirty="0" smtClean="0"/>
              <a:t>Yakın volüm </a:t>
            </a:r>
            <a:r>
              <a:rPr lang="tr-TR" dirty="0" err="1" smtClean="0"/>
              <a:t>monitörizasyonu</a:t>
            </a:r>
            <a:endParaRPr lang="tr-TR" dirty="0" smtClean="0"/>
          </a:p>
          <a:p>
            <a:r>
              <a:rPr lang="tr-TR" dirty="0" smtClean="0"/>
              <a:t>UF profili</a:t>
            </a:r>
          </a:p>
          <a:p>
            <a:r>
              <a:rPr lang="tr-TR" b="1" dirty="0" smtClean="0"/>
              <a:t>Soğuk </a:t>
            </a:r>
            <a:r>
              <a:rPr lang="tr-TR" b="1" dirty="0" err="1"/>
              <a:t>diyalizat</a:t>
            </a:r>
            <a:r>
              <a:rPr lang="tr-TR" b="1" dirty="0"/>
              <a:t> (36.5-35 0C</a:t>
            </a:r>
            <a:r>
              <a:rPr lang="tr-TR" b="1" dirty="0" smtClean="0"/>
              <a:t>)</a:t>
            </a:r>
          </a:p>
          <a:p>
            <a:r>
              <a:rPr lang="tr-TR" b="1" dirty="0" err="1" smtClean="0"/>
              <a:t>Diyalizat</a:t>
            </a:r>
            <a:r>
              <a:rPr lang="tr-TR" b="1" dirty="0" smtClean="0"/>
              <a:t> sodyumunun artırılması (</a:t>
            </a:r>
            <a:r>
              <a:rPr lang="tr-TR" b="1" dirty="0"/>
              <a:t>145-150 </a:t>
            </a:r>
            <a:r>
              <a:rPr lang="tr-TR" b="1" dirty="0" err="1"/>
              <a:t>mmol</a:t>
            </a:r>
            <a:r>
              <a:rPr lang="tr-TR" b="1" dirty="0"/>
              <a:t>/L</a:t>
            </a:r>
            <a:r>
              <a:rPr lang="tr-TR" b="1" dirty="0" smtClean="0"/>
              <a:t>)</a:t>
            </a:r>
          </a:p>
          <a:p>
            <a:r>
              <a:rPr lang="tr-TR" b="1" dirty="0" smtClean="0"/>
              <a:t>Sodyum profili </a:t>
            </a:r>
            <a:r>
              <a:rPr lang="tr-TR" b="1" dirty="0"/>
              <a:t>(145-150 </a:t>
            </a:r>
            <a:r>
              <a:rPr lang="tr-TR" b="1" dirty="0" err="1" smtClean="0"/>
              <a:t>mmol</a:t>
            </a:r>
            <a:r>
              <a:rPr lang="tr-TR" b="1" dirty="0" smtClean="0"/>
              <a:t>/L ile diyalize başlayıp 135-138 </a:t>
            </a:r>
            <a:r>
              <a:rPr lang="tr-TR" b="1" dirty="0" err="1" smtClean="0"/>
              <a:t>mmol</a:t>
            </a:r>
            <a:r>
              <a:rPr lang="tr-TR" b="1" dirty="0" smtClean="0"/>
              <a:t>/L ile devam edilmesi) </a:t>
            </a:r>
          </a:p>
          <a:p>
            <a:r>
              <a:rPr lang="tr-TR" b="1" dirty="0" err="1" smtClean="0"/>
              <a:t>Diyalizat</a:t>
            </a:r>
            <a:r>
              <a:rPr lang="tr-TR" b="1" dirty="0" smtClean="0"/>
              <a:t> kalsiyumunun düzenlenmesi (1.5 </a:t>
            </a:r>
            <a:r>
              <a:rPr lang="tr-TR" b="1" dirty="0" err="1"/>
              <a:t>mmol</a:t>
            </a:r>
            <a:r>
              <a:rPr lang="tr-TR" b="1" dirty="0"/>
              <a:t>/L</a:t>
            </a:r>
            <a:r>
              <a:rPr lang="tr-TR" b="1" dirty="0" smtClean="0"/>
              <a:t>)</a:t>
            </a:r>
          </a:p>
          <a:p>
            <a:endParaRPr lang="tr-TR" dirty="0" smtClean="0"/>
          </a:p>
          <a:p>
            <a:pPr marL="0" indent="0">
              <a:buNone/>
            </a:pPr>
            <a:r>
              <a:rPr lang="tr-TR" b="1" dirty="0" smtClean="0"/>
              <a:t>Diyalizde yada </a:t>
            </a:r>
            <a:r>
              <a:rPr lang="tr-TR" b="1" dirty="0"/>
              <a:t>öncesinde </a:t>
            </a:r>
          </a:p>
          <a:p>
            <a:r>
              <a:rPr lang="tr-TR" dirty="0" err="1"/>
              <a:t>Albumin</a:t>
            </a:r>
            <a:r>
              <a:rPr lang="tr-TR" dirty="0"/>
              <a:t> (0.5-1.5 g/kg</a:t>
            </a:r>
            <a:r>
              <a:rPr lang="tr-TR" dirty="0" smtClean="0"/>
              <a:t>), </a:t>
            </a:r>
            <a:r>
              <a:rPr lang="tr-TR" dirty="0" err="1" smtClean="0"/>
              <a:t>Mannitol</a:t>
            </a:r>
            <a:r>
              <a:rPr lang="tr-TR" dirty="0" smtClean="0"/>
              <a:t> </a:t>
            </a:r>
            <a:r>
              <a:rPr lang="tr-TR" dirty="0"/>
              <a:t>(0.5-1 g/kg</a:t>
            </a:r>
            <a:r>
              <a:rPr lang="tr-TR" dirty="0" smtClean="0"/>
              <a:t>), </a:t>
            </a:r>
            <a:r>
              <a:rPr lang="tr-TR" dirty="0" err="1" smtClean="0"/>
              <a:t>Midodrine</a:t>
            </a:r>
            <a:r>
              <a:rPr lang="tr-TR" dirty="0" smtClean="0"/>
              <a:t> </a:t>
            </a:r>
            <a:r>
              <a:rPr lang="tr-TR" dirty="0"/>
              <a:t>(2.5 mg/doz, tekrarlanabilir</a:t>
            </a:r>
            <a:r>
              <a:rPr lang="tr-TR" dirty="0" smtClean="0"/>
              <a:t>)</a:t>
            </a:r>
          </a:p>
          <a:p>
            <a:endParaRPr lang="tr-TR" dirty="0" smtClean="0"/>
          </a:p>
          <a:p>
            <a:pPr marL="0" indent="0">
              <a:buNone/>
            </a:pPr>
            <a:r>
              <a:rPr lang="tr-TR" b="1" dirty="0" smtClean="0"/>
              <a:t>Diğer</a:t>
            </a:r>
          </a:p>
          <a:p>
            <a:r>
              <a:rPr lang="tr-TR" dirty="0" smtClean="0"/>
              <a:t>Kardiyak sorunlar açısından değerlendirilmeli, </a:t>
            </a:r>
            <a:r>
              <a:rPr lang="tr-TR" dirty="0" err="1" smtClean="0"/>
              <a:t>Hemodiyafiltrasyon</a:t>
            </a:r>
            <a:r>
              <a:rPr lang="tr-TR" dirty="0" smtClean="0"/>
              <a:t>, </a:t>
            </a:r>
            <a:r>
              <a:rPr lang="tr-TR" dirty="0"/>
              <a:t>d</a:t>
            </a:r>
            <a:r>
              <a:rPr lang="tr-TR" dirty="0" smtClean="0"/>
              <a:t>iyaliz süre ve sıklığının artırılması düşünülebilir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7519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88167"/>
            <a:ext cx="10515600" cy="4588795"/>
          </a:xfrm>
        </p:spPr>
        <p:txBody>
          <a:bodyPr/>
          <a:lstStyle/>
          <a:p>
            <a:r>
              <a:rPr lang="tr-TR" dirty="0" smtClean="0"/>
              <a:t>Eritrosit ile </a:t>
            </a:r>
            <a:r>
              <a:rPr lang="tr-TR" dirty="0" err="1" smtClean="0"/>
              <a:t>priming</a:t>
            </a:r>
            <a:endParaRPr lang="tr-TR" dirty="0" smtClean="0"/>
          </a:p>
          <a:p>
            <a:r>
              <a:rPr lang="tr-TR" dirty="0" err="1" smtClean="0"/>
              <a:t>Ferritin</a:t>
            </a:r>
            <a:r>
              <a:rPr lang="tr-TR" dirty="0" smtClean="0"/>
              <a:t> 1500 – 2000 …. </a:t>
            </a:r>
          </a:p>
          <a:p>
            <a:r>
              <a:rPr lang="tr-TR" dirty="0" smtClean="0"/>
              <a:t>EPO dozu 300 ü/kg (</a:t>
            </a:r>
            <a:r>
              <a:rPr lang="tr-TR" dirty="0" err="1" smtClean="0"/>
              <a:t>endikasyon</a:t>
            </a:r>
            <a:r>
              <a:rPr lang="tr-TR" dirty="0" smtClean="0"/>
              <a:t> dışı başvuru)</a:t>
            </a:r>
          </a:p>
          <a:p>
            <a:r>
              <a:rPr lang="tr-TR" dirty="0" smtClean="0"/>
              <a:t>Soğuk diyaliz</a:t>
            </a:r>
          </a:p>
          <a:p>
            <a:r>
              <a:rPr lang="tr-TR" dirty="0" err="1" smtClean="0"/>
              <a:t>Diyalizat</a:t>
            </a:r>
            <a:r>
              <a:rPr lang="tr-TR" dirty="0" smtClean="0"/>
              <a:t> sodyumu </a:t>
            </a:r>
            <a:r>
              <a:rPr lang="tr-TR" dirty="0" smtClean="0">
                <a:sym typeface="Symbol" panose="05050102010706020507" pitchFamily="18" charset="2"/>
              </a:rPr>
              <a:t></a:t>
            </a:r>
          </a:p>
          <a:p>
            <a:r>
              <a:rPr lang="tr-TR" dirty="0" err="1" smtClean="0"/>
              <a:t>Diyalizat</a:t>
            </a:r>
            <a:r>
              <a:rPr lang="tr-TR" dirty="0" smtClean="0"/>
              <a:t> kalsiyumu </a:t>
            </a:r>
            <a:r>
              <a:rPr lang="tr-TR" dirty="0">
                <a:sym typeface="Symbol" panose="05050102010706020507" pitchFamily="18" charset="2"/>
              </a:rPr>
              <a:t></a:t>
            </a: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838200" y="424132"/>
            <a:ext cx="1861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200" b="1" dirty="0">
                <a:solidFill>
                  <a:srgbClr val="0070C0"/>
                </a:solidFill>
              </a:rPr>
              <a:t>A.K, 9 y, K</a:t>
            </a:r>
          </a:p>
        </p:txBody>
      </p:sp>
    </p:spTree>
    <p:extLst>
      <p:ext uri="{BB962C8B-B14F-4D97-AF65-F5344CB8AC3E}">
        <p14:creationId xmlns:p14="http://schemas.microsoft.com/office/powerpoint/2010/main" val="147346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436673"/>
              </p:ext>
            </p:extLst>
          </p:nvPr>
        </p:nvGraphicFramePr>
        <p:xfrm>
          <a:off x="706582" y="1047400"/>
          <a:ext cx="10947864" cy="4686867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618512">
                  <a:extLst>
                    <a:ext uri="{9D8B030D-6E8A-4147-A177-3AD203B41FA5}">
                      <a16:colId xmlns:a16="http://schemas.microsoft.com/office/drawing/2014/main" val="510866415"/>
                    </a:ext>
                  </a:extLst>
                </a:gridCol>
                <a:gridCol w="8329352">
                  <a:extLst>
                    <a:ext uri="{9D8B030D-6E8A-4147-A177-3AD203B41FA5}">
                      <a16:colId xmlns:a16="http://schemas.microsoft.com/office/drawing/2014/main" val="1599991752"/>
                    </a:ext>
                  </a:extLst>
                </a:gridCol>
              </a:tblGrid>
              <a:tr h="449643">
                <a:tc>
                  <a:txBody>
                    <a:bodyPr/>
                    <a:lstStyle/>
                    <a:p>
                      <a:r>
                        <a:rPr lang="tr-TR" b="1" dirty="0" smtClean="0"/>
                        <a:t>Damar yolu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0" dirty="0" smtClean="0"/>
                        <a:t>8</a:t>
                      </a:r>
                      <a:r>
                        <a:rPr lang="tr-TR" b="0" baseline="0" dirty="0" smtClean="0"/>
                        <a:t> F, kalıcı HD </a:t>
                      </a:r>
                      <a:r>
                        <a:rPr lang="tr-TR" b="0" baseline="0" dirty="0" err="1" smtClean="0"/>
                        <a:t>katateri</a:t>
                      </a:r>
                      <a:endParaRPr lang="tr-T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509832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smtClean="0"/>
                        <a:t>Diyaliz tipi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HD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047923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smtClean="0"/>
                        <a:t>Seans sayısı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708166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smtClean="0"/>
                        <a:t>Seans süresi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 saat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915141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r>
                        <a:rPr lang="tr-TR" b="1" dirty="0" err="1" smtClean="0"/>
                        <a:t>Diyalizör</a:t>
                      </a:r>
                      <a:endParaRPr lang="tr-TR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FX </a:t>
                      </a:r>
                      <a:r>
                        <a:rPr lang="tr-TR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paed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0.6 m2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216316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err="1" smtClean="0"/>
                        <a:t>Priming</a:t>
                      </a:r>
                      <a:endParaRPr lang="tr-TR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aseline="0" dirty="0" smtClean="0"/>
                        <a:t>SF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51012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r>
                        <a:rPr lang="tr-TR" b="1" dirty="0" smtClean="0"/>
                        <a:t>Kan akım hızı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 – 100 ml/</a:t>
                      </a:r>
                      <a:r>
                        <a:rPr lang="tr-TR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dk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(5‐7 ml/kg/</a:t>
                      </a:r>
                      <a:r>
                        <a:rPr lang="tr-TR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dk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tr-T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788559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err="1" smtClean="0"/>
                        <a:t>Diyalizat</a:t>
                      </a:r>
                      <a:r>
                        <a:rPr lang="tr-TR" b="1" dirty="0" smtClean="0"/>
                        <a:t> akım hızı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0" dirty="0" smtClean="0"/>
                        <a:t>300 ml/</a:t>
                      </a:r>
                      <a:r>
                        <a:rPr lang="tr-TR" b="0" dirty="0" err="1" smtClean="0"/>
                        <a:t>dk</a:t>
                      </a:r>
                      <a:r>
                        <a:rPr lang="tr-TR" b="0" dirty="0" smtClean="0"/>
                        <a:t> (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300‐800 ml/</a:t>
                      </a:r>
                      <a:r>
                        <a:rPr lang="tr-TR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dk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tr-T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314167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err="1" smtClean="0"/>
                        <a:t>Antikoagülasyon</a:t>
                      </a:r>
                      <a:endParaRPr lang="tr-TR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standart </a:t>
                      </a:r>
                      <a:r>
                        <a:rPr lang="tr-TR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heparin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0. saat 200 ünite, 1. ve 2.saat 100 IU (Standart </a:t>
                      </a:r>
                      <a:r>
                        <a:rPr lang="tr-TR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heparin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1. saat 20 IU/kg -daha sonra 10 IU/kg/saat)</a:t>
                      </a:r>
                      <a:endParaRPr lang="tr-T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021193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smtClean="0"/>
                        <a:t>UF hedefi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-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219161"/>
                  </a:ext>
                </a:extLst>
              </a:tr>
            </a:tbl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706582" y="299258"/>
            <a:ext cx="5719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0070C0"/>
                </a:solidFill>
              </a:rPr>
              <a:t>A.K, HD reçetesi – Son </a:t>
            </a:r>
            <a:endParaRPr lang="tr-TR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2" name="Tablo 1"/>
          <p:cNvGraphicFramePr>
            <a:graphicFrameLocks noGrp="1"/>
          </p:cNvGraphicFramePr>
          <p:nvPr/>
        </p:nvGraphicFramePr>
        <p:xfrm>
          <a:off x="7572894" y="212590"/>
          <a:ext cx="3260436" cy="22250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63535">
                  <a:extLst>
                    <a:ext uri="{9D8B030D-6E8A-4147-A177-3AD203B41FA5}">
                      <a16:colId xmlns:a16="http://schemas.microsoft.com/office/drawing/2014/main" val="925867851"/>
                    </a:ext>
                  </a:extLst>
                </a:gridCol>
                <a:gridCol w="1996901">
                  <a:extLst>
                    <a:ext uri="{9D8B030D-6E8A-4147-A177-3AD203B41FA5}">
                      <a16:colId xmlns:a16="http://schemas.microsoft.com/office/drawing/2014/main" val="3902110469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r-TR" dirty="0" err="1" smtClean="0"/>
                        <a:t>Diyalizat</a:t>
                      </a:r>
                      <a:r>
                        <a:rPr lang="tr-TR" dirty="0" smtClean="0"/>
                        <a:t> İçeriği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135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Bikarbonat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 </a:t>
                      </a:r>
                      <a:r>
                        <a:rPr lang="tr-TR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mmol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/L</a:t>
                      </a:r>
                      <a:endParaRPr lang="tr-T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461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Sodyum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142 </a:t>
                      </a:r>
                      <a:r>
                        <a:rPr lang="tr-TR" sz="1800" b="1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mEq</a:t>
                      </a:r>
                      <a:r>
                        <a:rPr lang="tr-TR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/L</a:t>
                      </a:r>
                      <a:endParaRPr lang="tr-T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273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Potasyum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0" dirty="0" smtClean="0"/>
                        <a:t>2 </a:t>
                      </a:r>
                      <a:r>
                        <a:rPr lang="tr-TR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mEq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/L</a:t>
                      </a:r>
                      <a:endParaRPr lang="tr-T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589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Kalsiyum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1.5 </a:t>
                      </a:r>
                      <a:r>
                        <a:rPr lang="tr-TR" sz="1800" b="1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mEq</a:t>
                      </a:r>
                      <a:r>
                        <a:rPr lang="tr-TR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/L</a:t>
                      </a:r>
                      <a:endParaRPr lang="tr-T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78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Glikoz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200 </a:t>
                      </a:r>
                      <a:r>
                        <a:rPr lang="tr-TR" dirty="0" smtClean="0"/>
                        <a:t>mg/dl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7936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791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30876" y="25452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tr-TR" b="1" dirty="0" smtClean="0">
                <a:solidFill>
                  <a:srgbClr val="0070C0"/>
                </a:solidFill>
              </a:rPr>
              <a:t>B.G, 9 y, K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 err="1" smtClean="0"/>
              <a:t>Primer</a:t>
            </a:r>
            <a:r>
              <a:rPr lang="tr-TR" dirty="0" smtClean="0"/>
              <a:t> hastalık: </a:t>
            </a:r>
            <a:r>
              <a:rPr lang="tr-TR" dirty="0" err="1" smtClean="0"/>
              <a:t>Nefronoftizi</a:t>
            </a:r>
            <a:endParaRPr lang="tr-TR" dirty="0" smtClean="0"/>
          </a:p>
          <a:p>
            <a:r>
              <a:rPr lang="tr-TR" dirty="0" smtClean="0"/>
              <a:t>Başvuru </a:t>
            </a:r>
            <a:r>
              <a:rPr lang="tr-TR" dirty="0" err="1" smtClean="0"/>
              <a:t>yakımaları</a:t>
            </a:r>
            <a:r>
              <a:rPr lang="tr-TR" dirty="0" smtClean="0"/>
              <a:t>: </a:t>
            </a:r>
          </a:p>
          <a:p>
            <a:pPr lvl="1">
              <a:buFontTx/>
              <a:buChar char="-"/>
            </a:pPr>
            <a:r>
              <a:rPr lang="tr-TR" dirty="0" smtClean="0"/>
              <a:t>Bulantı, kusma, halsizlik</a:t>
            </a:r>
          </a:p>
          <a:p>
            <a:pPr lvl="1">
              <a:buFontTx/>
              <a:buChar char="-"/>
            </a:pPr>
            <a:r>
              <a:rPr lang="tr-TR" dirty="0" smtClean="0"/>
              <a:t>10 aydır takipsiz</a:t>
            </a:r>
          </a:p>
          <a:p>
            <a:r>
              <a:rPr lang="tr-TR" dirty="0" smtClean="0"/>
              <a:t>Vücut ağırlığı: 27 kg</a:t>
            </a:r>
          </a:p>
          <a:p>
            <a:r>
              <a:rPr lang="tr-TR" dirty="0" smtClean="0"/>
              <a:t>Boy: 135 cm</a:t>
            </a:r>
          </a:p>
          <a:p>
            <a:r>
              <a:rPr lang="tr-TR" dirty="0" smtClean="0"/>
              <a:t>İdrar miktarı: </a:t>
            </a:r>
            <a:r>
              <a:rPr lang="tr-TR" dirty="0" smtClean="0">
                <a:sym typeface="Symbol" panose="05050102010706020507" pitchFamily="18" charset="2"/>
              </a:rPr>
              <a:t>?</a:t>
            </a:r>
            <a:endParaRPr lang="tr-TR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481609"/>
              </p:ext>
            </p:extLst>
          </p:nvPr>
        </p:nvGraphicFramePr>
        <p:xfrm>
          <a:off x="5938787" y="652289"/>
          <a:ext cx="5542839" cy="5212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351463">
                  <a:extLst>
                    <a:ext uri="{9D8B030D-6E8A-4147-A177-3AD203B41FA5}">
                      <a16:colId xmlns:a16="http://schemas.microsoft.com/office/drawing/2014/main" val="252443112"/>
                    </a:ext>
                  </a:extLst>
                </a:gridCol>
                <a:gridCol w="3191376">
                  <a:extLst>
                    <a:ext uri="{9D8B030D-6E8A-4147-A177-3AD203B41FA5}">
                      <a16:colId xmlns:a16="http://schemas.microsoft.com/office/drawing/2014/main" val="3777533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sz="3200" dirty="0" smtClean="0"/>
                        <a:t>Parametre</a:t>
                      </a:r>
                      <a:endParaRPr lang="tr-T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3200" dirty="0" smtClean="0"/>
                        <a:t>Serum</a:t>
                      </a:r>
                      <a:endParaRPr lang="tr-TR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270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3200" b="1" dirty="0" smtClean="0"/>
                        <a:t>BUN</a:t>
                      </a:r>
                      <a:endParaRPr lang="tr-TR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3200" b="1" dirty="0" smtClean="0"/>
                        <a:t>140 mg/</a:t>
                      </a:r>
                      <a:r>
                        <a:rPr lang="tr-TR" sz="3200" b="1" dirty="0" err="1" smtClean="0"/>
                        <a:t>dL</a:t>
                      </a:r>
                      <a:endParaRPr lang="tr-TR" sz="3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477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3200" b="1" i="0" dirty="0" err="1" smtClean="0"/>
                        <a:t>Kreatinin</a:t>
                      </a:r>
                      <a:endParaRPr lang="tr-TR" sz="32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i="0" dirty="0" smtClean="0"/>
                        <a:t>12.9 </a:t>
                      </a:r>
                      <a:r>
                        <a:rPr lang="tr-TR" sz="3200" b="1" i="0" dirty="0" smtClean="0"/>
                        <a:t>mg/</a:t>
                      </a:r>
                      <a:r>
                        <a:rPr lang="tr-TR" sz="3200" b="1" i="0" dirty="0" err="1" smtClean="0"/>
                        <a:t>dL</a:t>
                      </a:r>
                      <a:endParaRPr lang="tr-TR" sz="3200" b="1" i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312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3200" dirty="0" smtClean="0"/>
                        <a:t>Ürik asit</a:t>
                      </a:r>
                      <a:endParaRPr lang="tr-T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 smtClean="0"/>
                        <a:t>4.3 </a:t>
                      </a:r>
                      <a:r>
                        <a:rPr lang="tr-TR" sz="3200" dirty="0" smtClean="0"/>
                        <a:t>mg/</a:t>
                      </a:r>
                      <a:r>
                        <a:rPr lang="tr-TR" sz="3200" dirty="0" err="1" smtClean="0"/>
                        <a:t>dL</a:t>
                      </a:r>
                      <a:endParaRPr lang="tr-TR" sz="32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283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dirty="0" smtClean="0"/>
                        <a:t>Bikarbonat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3200" b="1" dirty="0" smtClean="0"/>
                        <a:t>15.3 </a:t>
                      </a:r>
                      <a:r>
                        <a:rPr lang="tr-TR" sz="3200" b="1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mmol</a:t>
                      </a:r>
                      <a:r>
                        <a:rPr lang="tr-TR" sz="32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/L</a:t>
                      </a:r>
                      <a:r>
                        <a:rPr lang="tr-TR" sz="3200" b="1" dirty="0" smtClean="0"/>
                        <a:t> </a:t>
                      </a:r>
                      <a:endParaRPr lang="tr-TR" sz="3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137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3200" dirty="0" smtClean="0"/>
                        <a:t>Sodyum</a:t>
                      </a:r>
                      <a:endParaRPr lang="tr-T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 smtClean="0"/>
                        <a:t>130 </a:t>
                      </a:r>
                      <a:r>
                        <a:rPr lang="tr-TR" sz="3200" dirty="0" smtClean="0"/>
                        <a:t>mg/</a:t>
                      </a:r>
                      <a:r>
                        <a:rPr lang="tr-TR" sz="3200" dirty="0" err="1" smtClean="0"/>
                        <a:t>dL</a:t>
                      </a:r>
                      <a:endParaRPr lang="tr-TR" sz="32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927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3200" dirty="0" smtClean="0"/>
                        <a:t>Potasyum</a:t>
                      </a:r>
                      <a:endParaRPr lang="tr-T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 smtClean="0"/>
                        <a:t>5.1 </a:t>
                      </a:r>
                      <a:r>
                        <a:rPr lang="tr-TR" sz="3200" dirty="0" smtClean="0"/>
                        <a:t>mg/</a:t>
                      </a:r>
                      <a:r>
                        <a:rPr lang="tr-TR" sz="3200" dirty="0" err="1" smtClean="0"/>
                        <a:t>dL</a:t>
                      </a:r>
                      <a:endParaRPr lang="tr-TR" sz="32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086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3200" dirty="0" smtClean="0"/>
                        <a:t>Kalsiyum</a:t>
                      </a:r>
                      <a:endParaRPr lang="tr-T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 smtClean="0"/>
                        <a:t>4.2 </a:t>
                      </a:r>
                      <a:r>
                        <a:rPr lang="tr-TR" sz="3200" dirty="0" smtClean="0"/>
                        <a:t>mg/</a:t>
                      </a:r>
                      <a:r>
                        <a:rPr lang="tr-TR" sz="3200" dirty="0" err="1" smtClean="0"/>
                        <a:t>dL</a:t>
                      </a:r>
                      <a:endParaRPr lang="tr-TR" sz="32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97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3200" dirty="0" smtClean="0"/>
                        <a:t>Fosfor</a:t>
                      </a:r>
                      <a:endParaRPr lang="tr-T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 smtClean="0"/>
                        <a:t>8.1 </a:t>
                      </a:r>
                      <a:r>
                        <a:rPr lang="tr-TR" sz="3200" dirty="0" smtClean="0"/>
                        <a:t>mg/</a:t>
                      </a:r>
                      <a:r>
                        <a:rPr lang="tr-TR" sz="3200" dirty="0" err="1" smtClean="0"/>
                        <a:t>dL</a:t>
                      </a:r>
                      <a:endParaRPr lang="tr-TR" sz="32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7025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697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1905019"/>
              </p:ext>
            </p:extLst>
          </p:nvPr>
        </p:nvGraphicFramePr>
        <p:xfrm>
          <a:off x="706582" y="1047400"/>
          <a:ext cx="10947864" cy="449643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618512">
                  <a:extLst>
                    <a:ext uri="{9D8B030D-6E8A-4147-A177-3AD203B41FA5}">
                      <a16:colId xmlns:a16="http://schemas.microsoft.com/office/drawing/2014/main" val="510866415"/>
                    </a:ext>
                  </a:extLst>
                </a:gridCol>
                <a:gridCol w="8329352">
                  <a:extLst>
                    <a:ext uri="{9D8B030D-6E8A-4147-A177-3AD203B41FA5}">
                      <a16:colId xmlns:a16="http://schemas.microsoft.com/office/drawing/2014/main" val="1599991752"/>
                    </a:ext>
                  </a:extLst>
                </a:gridCol>
              </a:tblGrid>
              <a:tr h="449643">
                <a:tc>
                  <a:txBody>
                    <a:bodyPr/>
                    <a:lstStyle/>
                    <a:p>
                      <a:r>
                        <a:rPr lang="tr-TR" b="1" dirty="0" smtClean="0"/>
                        <a:t>Damar yolu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0" dirty="0" smtClean="0"/>
                        <a:t>10 F, </a:t>
                      </a:r>
                      <a:r>
                        <a:rPr lang="tr-TR" b="0" dirty="0" err="1" smtClean="0"/>
                        <a:t>juguler</a:t>
                      </a:r>
                      <a:r>
                        <a:rPr lang="tr-TR" b="0" dirty="0" smtClean="0"/>
                        <a:t>, geçici </a:t>
                      </a:r>
                      <a:r>
                        <a:rPr lang="tr-TR" b="0" baseline="0" dirty="0" smtClean="0"/>
                        <a:t>HD </a:t>
                      </a:r>
                      <a:r>
                        <a:rPr lang="tr-TR" b="0" baseline="0" dirty="0" err="1" smtClean="0"/>
                        <a:t>katateri</a:t>
                      </a:r>
                      <a:endParaRPr lang="tr-T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509832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smtClean="0"/>
                        <a:t>Diyaliz tipi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HD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047923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smtClean="0"/>
                        <a:t>Seans sayısı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-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708166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smtClean="0"/>
                        <a:t>Seans süresi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 saat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915141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r>
                        <a:rPr lang="tr-TR" b="1" dirty="0" err="1" smtClean="0"/>
                        <a:t>Diyalizör</a:t>
                      </a:r>
                      <a:endParaRPr lang="tr-TR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FX 1 m2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216316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err="1" smtClean="0"/>
                        <a:t>Priming</a:t>
                      </a:r>
                      <a:endParaRPr lang="tr-TR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SF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51012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r>
                        <a:rPr lang="tr-TR" b="1" dirty="0" smtClean="0"/>
                        <a:t>Kan akım hızı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 ml/</a:t>
                      </a:r>
                      <a:r>
                        <a:rPr lang="tr-TR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dk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(3-5 ml/kg/</a:t>
                      </a:r>
                      <a:r>
                        <a:rPr lang="tr-TR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dk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tr-T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788559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err="1" smtClean="0"/>
                        <a:t>Diyalizat</a:t>
                      </a:r>
                      <a:r>
                        <a:rPr lang="tr-TR" b="1" dirty="0" smtClean="0"/>
                        <a:t> akım hızı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0" dirty="0" smtClean="0"/>
                        <a:t>300 ml/</a:t>
                      </a:r>
                      <a:r>
                        <a:rPr lang="tr-TR" b="0" dirty="0" err="1" smtClean="0"/>
                        <a:t>dk</a:t>
                      </a:r>
                      <a:r>
                        <a:rPr lang="tr-TR" b="0" dirty="0" smtClean="0"/>
                        <a:t> (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300‐800 ml/</a:t>
                      </a:r>
                      <a:r>
                        <a:rPr lang="tr-TR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dk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tr-T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314167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err="1" smtClean="0"/>
                        <a:t>Antikoagülasyon</a:t>
                      </a:r>
                      <a:endParaRPr lang="tr-TR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Heparin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0. saat 500 ünite, </a:t>
                      </a:r>
                      <a:r>
                        <a:rPr lang="tr-TR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LH’de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250 ünite ek doz</a:t>
                      </a:r>
                      <a:endParaRPr lang="tr-T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021193"/>
                  </a:ext>
                </a:extLst>
              </a:tr>
              <a:tr h="449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 smtClean="0"/>
                        <a:t>UF hedefi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-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219161"/>
                  </a:ext>
                </a:extLst>
              </a:tr>
            </a:tbl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706582" y="299258"/>
            <a:ext cx="5719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0070C0"/>
                </a:solidFill>
              </a:rPr>
              <a:t>B.G, İlk HD </a:t>
            </a:r>
            <a:r>
              <a:rPr lang="tr-TR" sz="2400" b="1" dirty="0" smtClean="0">
                <a:solidFill>
                  <a:srgbClr val="0070C0"/>
                </a:solidFill>
              </a:rPr>
              <a:t>reçetesi</a:t>
            </a:r>
            <a:endParaRPr lang="tr-TR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94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440575"/>
            <a:ext cx="10515600" cy="5736388"/>
          </a:xfrm>
        </p:spPr>
        <p:txBody>
          <a:bodyPr/>
          <a:lstStyle/>
          <a:p>
            <a:pPr marL="0" indent="0">
              <a:buNone/>
            </a:pPr>
            <a:r>
              <a:rPr lang="tr-TR" b="1" dirty="0" smtClean="0">
                <a:solidFill>
                  <a:srgbClr val="0070C0"/>
                </a:solidFill>
              </a:rPr>
              <a:t>Diyaliz dengesizlik </a:t>
            </a:r>
            <a:r>
              <a:rPr lang="tr-TR" b="1" dirty="0">
                <a:solidFill>
                  <a:srgbClr val="0070C0"/>
                </a:solidFill>
              </a:rPr>
              <a:t>(</a:t>
            </a:r>
            <a:r>
              <a:rPr lang="tr-TR" b="1" dirty="0" err="1">
                <a:solidFill>
                  <a:srgbClr val="0070C0"/>
                </a:solidFill>
              </a:rPr>
              <a:t>disequilibrium</a:t>
            </a:r>
            <a:r>
              <a:rPr lang="tr-TR" b="1" dirty="0">
                <a:solidFill>
                  <a:srgbClr val="0070C0"/>
                </a:solidFill>
              </a:rPr>
              <a:t>) </a:t>
            </a:r>
            <a:r>
              <a:rPr lang="tr-TR" b="1" dirty="0" smtClean="0">
                <a:solidFill>
                  <a:srgbClr val="0070C0"/>
                </a:solidFill>
              </a:rPr>
              <a:t>Sendromu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/>
              <a:t>Kan üre düzeyi çok yüksek </a:t>
            </a:r>
            <a:r>
              <a:rPr lang="tr-TR" dirty="0" smtClean="0"/>
              <a:t>ilk diyalize başlanan hastalarda görülebilir</a:t>
            </a:r>
          </a:p>
          <a:p>
            <a:r>
              <a:rPr lang="tr-TR" dirty="0" smtClean="0"/>
              <a:t>Beyin ödemi ve BOS </a:t>
            </a:r>
            <a:r>
              <a:rPr lang="tr-TR" dirty="0" err="1" smtClean="0"/>
              <a:t>pH</a:t>
            </a:r>
            <a:r>
              <a:rPr lang="tr-TR" dirty="0" smtClean="0"/>
              <a:t> değişiklikleri </a:t>
            </a:r>
            <a:r>
              <a:rPr lang="tr-TR" dirty="0" smtClean="0"/>
              <a:t>nedeni </a:t>
            </a:r>
            <a:r>
              <a:rPr lang="tr-TR" dirty="0" smtClean="0"/>
              <a:t>ile ortaya çıkar</a:t>
            </a:r>
          </a:p>
          <a:p>
            <a:r>
              <a:rPr lang="tr-TR" dirty="0" smtClean="0"/>
              <a:t>Klinik: Baş ağrısı, kusma, fenalık hissi, bilinç değişikliği, </a:t>
            </a:r>
            <a:r>
              <a:rPr lang="tr-TR" dirty="0" err="1" smtClean="0"/>
              <a:t>konvülziyon</a:t>
            </a:r>
            <a:r>
              <a:rPr lang="tr-TR" dirty="0" smtClean="0"/>
              <a:t> ..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Acil </a:t>
            </a:r>
            <a:r>
              <a:rPr lang="tr-TR" dirty="0">
                <a:solidFill>
                  <a:srgbClr val="FF0000"/>
                </a:solidFill>
              </a:rPr>
              <a:t>Tedavi: </a:t>
            </a:r>
            <a:endParaRPr lang="tr-TR" dirty="0" smtClean="0">
              <a:solidFill>
                <a:srgbClr val="FF0000"/>
              </a:solidFill>
            </a:endParaRPr>
          </a:p>
          <a:p>
            <a:r>
              <a:rPr lang="tr-TR" dirty="0" smtClean="0"/>
              <a:t>Kan </a:t>
            </a:r>
            <a:r>
              <a:rPr lang="tr-TR" dirty="0"/>
              <a:t>akım </a:t>
            </a:r>
            <a:r>
              <a:rPr lang="tr-TR" dirty="0" smtClean="0"/>
              <a:t>hızının azaltılması, diyaliz </a:t>
            </a:r>
            <a:r>
              <a:rPr lang="tr-TR" dirty="0"/>
              <a:t>seansının </a:t>
            </a:r>
            <a:r>
              <a:rPr lang="tr-TR" dirty="0" smtClean="0"/>
              <a:t>süresinin kısa olması, </a:t>
            </a:r>
            <a:r>
              <a:rPr lang="tr-TR" dirty="0" err="1" smtClean="0"/>
              <a:t>Hipertonik</a:t>
            </a:r>
            <a:r>
              <a:rPr lang="tr-TR" dirty="0" smtClean="0"/>
              <a:t> </a:t>
            </a:r>
            <a:r>
              <a:rPr lang="tr-TR" dirty="0" err="1"/>
              <a:t>NaCl</a:t>
            </a:r>
            <a:r>
              <a:rPr lang="tr-TR" dirty="0"/>
              <a:t>, </a:t>
            </a:r>
            <a:r>
              <a:rPr lang="tr-TR" dirty="0" err="1"/>
              <a:t>glukoz</a:t>
            </a:r>
            <a:r>
              <a:rPr lang="tr-TR" dirty="0"/>
              <a:t>, </a:t>
            </a:r>
            <a:r>
              <a:rPr lang="tr-TR" dirty="0" err="1" smtClean="0"/>
              <a:t>mannitol</a:t>
            </a:r>
            <a:r>
              <a:rPr lang="tr-TR" dirty="0" smtClean="0"/>
              <a:t> </a:t>
            </a:r>
            <a:r>
              <a:rPr lang="tr-TR" dirty="0" err="1" smtClean="0"/>
              <a:t>infüzyonu</a:t>
            </a:r>
            <a:r>
              <a:rPr lang="tr-TR" dirty="0" smtClean="0"/>
              <a:t>, </a:t>
            </a:r>
            <a:r>
              <a:rPr lang="tr-TR" dirty="0" err="1" smtClean="0"/>
              <a:t>konvülziyon</a:t>
            </a:r>
            <a:r>
              <a:rPr lang="tr-TR" dirty="0" smtClean="0"/>
              <a:t> </a:t>
            </a:r>
            <a:r>
              <a:rPr lang="tr-TR" dirty="0"/>
              <a:t>ortaya </a:t>
            </a:r>
            <a:r>
              <a:rPr lang="tr-TR" dirty="0" smtClean="0"/>
              <a:t>çıkarsa diyalizin hemen sonlandırılması ve </a:t>
            </a:r>
            <a:r>
              <a:rPr lang="tr-TR" dirty="0" err="1" smtClean="0"/>
              <a:t>antikonvülzan</a:t>
            </a:r>
            <a:r>
              <a:rPr lang="tr-TR" dirty="0" smtClean="0"/>
              <a:t> tedavi</a:t>
            </a:r>
          </a:p>
        </p:txBody>
      </p:sp>
    </p:spTree>
    <p:extLst>
      <p:ext uri="{BB962C8B-B14F-4D97-AF65-F5344CB8AC3E}">
        <p14:creationId xmlns:p14="http://schemas.microsoft.com/office/powerpoint/2010/main" val="294814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440575"/>
            <a:ext cx="10515600" cy="57363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>
                <a:solidFill>
                  <a:srgbClr val="0070C0"/>
                </a:solidFill>
              </a:rPr>
              <a:t>Diyaliz </a:t>
            </a:r>
            <a:r>
              <a:rPr lang="tr-TR" b="1" dirty="0">
                <a:solidFill>
                  <a:srgbClr val="0070C0"/>
                </a:solidFill>
              </a:rPr>
              <a:t>dengesizlik (</a:t>
            </a:r>
            <a:r>
              <a:rPr lang="tr-TR" b="1" dirty="0" err="1">
                <a:solidFill>
                  <a:srgbClr val="0070C0"/>
                </a:solidFill>
              </a:rPr>
              <a:t>disequilibrium</a:t>
            </a:r>
            <a:r>
              <a:rPr lang="tr-TR" b="1" dirty="0">
                <a:solidFill>
                  <a:srgbClr val="0070C0"/>
                </a:solidFill>
              </a:rPr>
              <a:t>) </a:t>
            </a:r>
            <a:r>
              <a:rPr lang="tr-TR" b="1" dirty="0" smtClean="0">
                <a:solidFill>
                  <a:srgbClr val="0070C0"/>
                </a:solidFill>
              </a:rPr>
              <a:t>Sendromu - </a:t>
            </a:r>
            <a:r>
              <a:rPr lang="en-US" b="1" dirty="0" err="1" smtClean="0">
                <a:solidFill>
                  <a:srgbClr val="0070C0"/>
                </a:solidFill>
              </a:rPr>
              <a:t>Önleme</a:t>
            </a:r>
            <a:endParaRPr lang="tr-TR" b="1" dirty="0" smtClean="0">
              <a:solidFill>
                <a:srgbClr val="0070C0"/>
              </a:solidFill>
            </a:endParaRPr>
          </a:p>
          <a:p>
            <a:endParaRPr lang="tr-TR" dirty="0" smtClean="0"/>
          </a:p>
          <a:p>
            <a:r>
              <a:rPr lang="en-US" dirty="0" smtClean="0"/>
              <a:t>İlk </a:t>
            </a:r>
            <a:r>
              <a:rPr lang="en-US" dirty="0" err="1"/>
              <a:t>akut</a:t>
            </a:r>
            <a:r>
              <a:rPr lang="en-US" dirty="0"/>
              <a:t> </a:t>
            </a:r>
            <a:r>
              <a:rPr lang="en-US" dirty="0" err="1"/>
              <a:t>diyaliz</a:t>
            </a:r>
            <a:r>
              <a:rPr lang="en-US" dirty="0"/>
              <a:t> </a:t>
            </a:r>
            <a:r>
              <a:rPr lang="en-US" dirty="0" err="1"/>
              <a:t>seansında</a:t>
            </a:r>
            <a:r>
              <a:rPr lang="en-US" dirty="0"/>
              <a:t> </a:t>
            </a:r>
            <a:r>
              <a:rPr lang="en-US" dirty="0" err="1"/>
              <a:t>ürenin</a:t>
            </a:r>
            <a:r>
              <a:rPr lang="en-US" dirty="0"/>
              <a:t> </a:t>
            </a:r>
            <a:r>
              <a:rPr lang="en-US" dirty="0" err="1"/>
              <a:t>azalma</a:t>
            </a:r>
            <a:r>
              <a:rPr lang="en-US" dirty="0"/>
              <a:t> </a:t>
            </a:r>
            <a:r>
              <a:rPr lang="en-US" dirty="0" err="1"/>
              <a:t>oranı</a:t>
            </a:r>
            <a:r>
              <a:rPr lang="en-US" dirty="0"/>
              <a:t> </a:t>
            </a:r>
            <a:r>
              <a:rPr lang="tr-TR" dirty="0" smtClean="0"/>
              <a:t>2 saatte </a:t>
            </a:r>
            <a:r>
              <a:rPr lang="en-US" dirty="0" smtClean="0"/>
              <a:t>%30’u </a:t>
            </a:r>
            <a:r>
              <a:rPr lang="en-US" dirty="0" err="1" smtClean="0"/>
              <a:t>geçmemel</a:t>
            </a:r>
            <a:r>
              <a:rPr lang="tr-TR" dirty="0" smtClean="0"/>
              <a:t>i</a:t>
            </a:r>
            <a:endParaRPr lang="tr-TR" dirty="0">
              <a:solidFill>
                <a:srgbClr val="000000"/>
              </a:solidFill>
            </a:endParaRPr>
          </a:p>
          <a:p>
            <a:r>
              <a:rPr lang="en-US" dirty="0"/>
              <a:t>İlk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kaç</a:t>
            </a:r>
            <a:r>
              <a:rPr lang="en-US" dirty="0"/>
              <a:t> </a:t>
            </a:r>
            <a:r>
              <a:rPr lang="en-US" dirty="0" err="1"/>
              <a:t>seans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akım</a:t>
            </a:r>
            <a:r>
              <a:rPr lang="en-US" dirty="0"/>
              <a:t> </a:t>
            </a:r>
            <a:r>
              <a:rPr lang="en-US" dirty="0" err="1"/>
              <a:t>hızı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seans</a:t>
            </a:r>
            <a:r>
              <a:rPr lang="en-US" dirty="0"/>
              <a:t> </a:t>
            </a:r>
            <a:r>
              <a:rPr lang="en-US" dirty="0" err="1"/>
              <a:t>süresi</a:t>
            </a:r>
            <a:r>
              <a:rPr lang="en-US" dirty="0"/>
              <a:t> </a:t>
            </a:r>
            <a:r>
              <a:rPr lang="en-US" dirty="0" err="1" smtClean="0"/>
              <a:t>kıs</a:t>
            </a:r>
            <a:r>
              <a:rPr lang="tr-TR" dirty="0" smtClean="0"/>
              <a:t>a olmalı</a:t>
            </a:r>
          </a:p>
          <a:p>
            <a:pPr lvl="1"/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/>
              <a:t>akım</a:t>
            </a:r>
            <a:r>
              <a:rPr lang="en-US" dirty="0"/>
              <a:t> </a:t>
            </a:r>
            <a:r>
              <a:rPr lang="en-US" dirty="0" err="1"/>
              <a:t>hızı</a:t>
            </a:r>
            <a:r>
              <a:rPr lang="en-US" dirty="0"/>
              <a:t> ilk </a:t>
            </a:r>
            <a:r>
              <a:rPr lang="en-US" dirty="0" err="1"/>
              <a:t>tedavilerde</a:t>
            </a:r>
            <a:r>
              <a:rPr lang="en-US" dirty="0"/>
              <a:t> 3-5 mL/</a:t>
            </a:r>
            <a:r>
              <a:rPr lang="en-US" dirty="0" err="1"/>
              <a:t>dk</a:t>
            </a:r>
            <a:r>
              <a:rPr lang="en-US" dirty="0"/>
              <a:t> /kg </a:t>
            </a:r>
            <a:r>
              <a:rPr lang="en-US" dirty="0" err="1"/>
              <a:t>olmalı</a:t>
            </a:r>
            <a:endParaRPr lang="en-US" dirty="0"/>
          </a:p>
          <a:p>
            <a:endParaRPr lang="tr-TR" dirty="0" smtClean="0"/>
          </a:p>
          <a:p>
            <a:r>
              <a:rPr lang="en-US" dirty="0" err="1" smtClean="0"/>
              <a:t>Diyalizat</a:t>
            </a:r>
            <a:r>
              <a:rPr lang="en-US" dirty="0" smtClean="0"/>
              <a:t> </a:t>
            </a:r>
            <a:r>
              <a:rPr lang="en-US" dirty="0" err="1"/>
              <a:t>sodyum</a:t>
            </a:r>
            <a:r>
              <a:rPr lang="en-US" dirty="0"/>
              <a:t> </a:t>
            </a:r>
            <a:r>
              <a:rPr lang="en-US" dirty="0" err="1"/>
              <a:t>düzeyi</a:t>
            </a:r>
            <a:r>
              <a:rPr lang="en-US" dirty="0"/>
              <a:t> </a:t>
            </a:r>
            <a:r>
              <a:rPr lang="en-US" dirty="0" err="1"/>
              <a:t>plazma</a:t>
            </a:r>
            <a:r>
              <a:rPr lang="en-US" dirty="0"/>
              <a:t> </a:t>
            </a:r>
            <a:r>
              <a:rPr lang="en-US" dirty="0" err="1" smtClean="0"/>
              <a:t>düzeyin</a:t>
            </a:r>
            <a:r>
              <a:rPr lang="tr-TR" dirty="0" smtClean="0"/>
              <a:t>in </a:t>
            </a:r>
            <a:r>
              <a:rPr lang="en-US" dirty="0" err="1" smtClean="0"/>
              <a:t>üstünde</a:t>
            </a:r>
            <a:r>
              <a:rPr lang="en-US" dirty="0" smtClean="0"/>
              <a:t> </a:t>
            </a:r>
            <a:r>
              <a:rPr lang="tr-TR" dirty="0" smtClean="0"/>
              <a:t>olmalı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Profilaktik</a:t>
            </a:r>
            <a:r>
              <a:rPr lang="en-US" dirty="0"/>
              <a:t> mannitol </a:t>
            </a:r>
            <a:r>
              <a:rPr lang="en-US" dirty="0" err="1"/>
              <a:t>infüzyonu</a:t>
            </a:r>
            <a:r>
              <a:rPr lang="en-US" dirty="0"/>
              <a:t> (0.5-1.0 g/kg) </a:t>
            </a:r>
            <a:r>
              <a:rPr lang="tr-TR" dirty="0" smtClean="0"/>
              <a:t>verilebilir</a:t>
            </a:r>
            <a:endParaRPr lang="en-US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9613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7AB16-22B1-45A5-8C9D-2F2760FFA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225" y="3202789"/>
            <a:ext cx="4439030" cy="3048381"/>
          </a:xfrm>
        </p:spPr>
        <p:txBody>
          <a:bodyPr>
            <a:noAutofit/>
          </a:bodyPr>
          <a:lstStyle/>
          <a:p>
            <a:r>
              <a:rPr lang="tr-TR" sz="2400" dirty="0" smtClean="0"/>
              <a:t>Yetişkin/Çocuk </a:t>
            </a:r>
            <a:r>
              <a:rPr lang="tr-TR" sz="2400" dirty="0" err="1"/>
              <a:t>Nefroloji</a:t>
            </a:r>
            <a:r>
              <a:rPr lang="tr-TR" sz="2400" dirty="0"/>
              <a:t> uzmanı, diyaliz hemşiresi, cerrah</a:t>
            </a:r>
          </a:p>
          <a:p>
            <a:r>
              <a:rPr lang="tr-TR" sz="2400" dirty="0" smtClean="0"/>
              <a:t>Diyetisyen, sosyal </a:t>
            </a:r>
            <a:r>
              <a:rPr lang="tr-TR" sz="2400" dirty="0"/>
              <a:t>hizmet uzmanı ve </a:t>
            </a:r>
            <a:r>
              <a:rPr lang="tr-TR" sz="2400" dirty="0" smtClean="0"/>
              <a:t>psikolog, </a:t>
            </a:r>
            <a:endParaRPr lang="tr-TR" sz="2400" dirty="0"/>
          </a:p>
          <a:p>
            <a:r>
              <a:rPr lang="tr-TR" sz="2400" dirty="0" smtClean="0"/>
              <a:t>Radyoloji </a:t>
            </a:r>
            <a:r>
              <a:rPr lang="tr-TR" sz="2400" dirty="0"/>
              <a:t>uzmanı</a:t>
            </a:r>
          </a:p>
          <a:p>
            <a:r>
              <a:rPr lang="tr-TR" sz="2400" dirty="0" smtClean="0"/>
              <a:t>Oyun </a:t>
            </a:r>
            <a:r>
              <a:rPr lang="tr-TR" sz="2400" dirty="0"/>
              <a:t>terapisti</a:t>
            </a:r>
          </a:p>
          <a:p>
            <a:r>
              <a:rPr lang="tr-TR" sz="2400" dirty="0"/>
              <a:t>Okul öğretmenleri</a:t>
            </a:r>
          </a:p>
        </p:txBody>
      </p:sp>
      <p:sp>
        <p:nvSpPr>
          <p:cNvPr id="2" name="Dikdörtgen 1"/>
          <p:cNvSpPr/>
          <p:nvPr/>
        </p:nvSpPr>
        <p:spPr>
          <a:xfrm>
            <a:off x="299225" y="646298"/>
            <a:ext cx="510697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4400" b="1" dirty="0">
                <a:solidFill>
                  <a:srgbClr val="0070C0"/>
                </a:solidFill>
              </a:rPr>
              <a:t>Hemodiyaliz başarısı </a:t>
            </a:r>
            <a:endParaRPr lang="tr-TR" sz="4400" b="1" dirty="0" smtClean="0">
              <a:solidFill>
                <a:srgbClr val="0070C0"/>
              </a:solidFill>
            </a:endParaRPr>
          </a:p>
          <a:p>
            <a:pPr algn="ctr"/>
            <a:r>
              <a:rPr lang="tr-TR" sz="4400" b="1" dirty="0" smtClean="0">
                <a:solidFill>
                  <a:srgbClr val="0070C0"/>
                </a:solidFill>
              </a:rPr>
              <a:t>takıma </a:t>
            </a:r>
            <a:r>
              <a:rPr lang="tr-TR" sz="4400" b="1" dirty="0">
                <a:solidFill>
                  <a:srgbClr val="0070C0"/>
                </a:solidFill>
              </a:rPr>
              <a:t>bağlıdır</a:t>
            </a:r>
            <a:endParaRPr lang="tr-TR" sz="4400" b="1" dirty="0">
              <a:solidFill>
                <a:srgbClr val="0070C0"/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86EB5BF-9670-4610-9A46-437F0BFC1C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135" y="172472"/>
            <a:ext cx="5779269" cy="4022457"/>
          </a:xfrm>
          <a:prstGeom prst="rect">
            <a:avLst/>
          </a:prstGeom>
        </p:spPr>
      </p:pic>
      <p:pic>
        <p:nvPicPr>
          <p:cNvPr id="6" name="Picture 2" descr="team everyone achieve more ile ilgili görsel sonucu">
            <a:extLst>
              <a:ext uri="{FF2B5EF4-FFF2-40B4-BE49-F238E27FC236}">
                <a16:creationId xmlns:a16="http://schemas.microsoft.com/office/drawing/2014/main" id="{7A848F15-1337-48A1-9D66-907F95D32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564" y="4638714"/>
            <a:ext cx="4006206" cy="193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together everyone achieves more ile ilgili görsel sonucu">
            <a:extLst>
              <a:ext uri="{FF2B5EF4-FFF2-40B4-BE49-F238E27FC236}">
                <a16:creationId xmlns:a16="http://schemas.microsoft.com/office/drawing/2014/main" id="{7499B871-04FB-4AA0-9E22-3A260FC9D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618" y="4638714"/>
            <a:ext cx="3052607" cy="2037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83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596" y="96860"/>
            <a:ext cx="4821382" cy="658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50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1755</TotalTime>
  <Words>2903</Words>
  <Application>Microsoft Office PowerPoint</Application>
  <PresentationFormat>Geniş ekran</PresentationFormat>
  <Paragraphs>604</Paragraphs>
  <Slides>54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54</vt:i4>
      </vt:variant>
    </vt:vector>
  </HeadingPairs>
  <TitlesOfParts>
    <vt:vector size="63" baseType="lpstr">
      <vt:lpstr>Arial</vt:lpstr>
      <vt:lpstr>Arial-BoldMT</vt:lpstr>
      <vt:lpstr>ArialMT</vt:lpstr>
      <vt:lpstr>Calibri</vt:lpstr>
      <vt:lpstr>Calibri Light</vt:lpstr>
      <vt:lpstr>Calibri-Italic</vt:lpstr>
      <vt:lpstr>Symbol</vt:lpstr>
      <vt:lpstr>Times New Roman</vt:lpstr>
      <vt:lpstr>Office Teması</vt:lpstr>
      <vt:lpstr>   Hasta Örnekleri ile Akut ve Kronik HD Reçetesi Nasıl Yazılır?   Doç. Dr. Elif Çomak Akdeniz Üniversitesi Tıp Fakültesi Çocuk Nefroloji ve Romatoloji Ünitesi  </vt:lpstr>
      <vt:lpstr>PowerPoint Sunusu</vt:lpstr>
      <vt:lpstr>PowerPoint Sunusu</vt:lpstr>
      <vt:lpstr>PowerPoint Sunusu</vt:lpstr>
      <vt:lpstr>PowerPoint Sunusu</vt:lpstr>
      <vt:lpstr>PowerPoint Sunusu</vt:lpstr>
      <vt:lpstr>Hemodiyaliz Reçetesinin Düzenlenmesi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Kronik Hemodiyaliz Programında İzlenen Hastalarda Diyalizat ve Membran Seçiminin Klinik Sonuçları</dc:title>
  <dc:creator>Elif COMAK</dc:creator>
  <cp:lastModifiedBy>Elif COMAK</cp:lastModifiedBy>
  <cp:revision>674</cp:revision>
  <dcterms:created xsi:type="dcterms:W3CDTF">2017-12-14T13:24:37Z</dcterms:created>
  <dcterms:modified xsi:type="dcterms:W3CDTF">2019-09-26T14:41:01Z</dcterms:modified>
</cp:coreProperties>
</file>